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4"/>
  </p:sldMasterIdLst>
  <p:notesMasterIdLst>
    <p:notesMasterId r:id="rId29"/>
  </p:notesMasterIdLst>
  <p:sldIdLst>
    <p:sldId id="256" r:id="rId5"/>
    <p:sldId id="257" r:id="rId6"/>
    <p:sldId id="258" r:id="rId7"/>
    <p:sldId id="259" r:id="rId8"/>
    <p:sldId id="260" r:id="rId9"/>
    <p:sldId id="261" r:id="rId10"/>
    <p:sldId id="262" r:id="rId11"/>
    <p:sldId id="263" r:id="rId12"/>
    <p:sldId id="264" r:id="rId13"/>
    <p:sldId id="265"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77" r:id="rId28"/>
  </p:sldIdLst>
  <p:sldSz cx="7559675" cy="10691813"/>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368">
          <p15:clr>
            <a:srgbClr val="A4A3A4"/>
          </p15:clr>
        </p15:guide>
        <p15:guide id="2" pos="23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39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67" autoAdjust="0"/>
    <p:restoredTop sz="94660"/>
  </p:normalViewPr>
  <p:slideViewPr>
    <p:cSldViewPr snapToGrid="0">
      <p:cViewPr>
        <p:scale>
          <a:sx n="60" d="100"/>
          <a:sy n="60" d="100"/>
        </p:scale>
        <p:origin x="1656" y="-894"/>
      </p:cViewPr>
      <p:guideLst>
        <p:guide orient="horz" pos="3368"/>
        <p:guide pos="238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082800" y="744538"/>
            <a:ext cx="263207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2084388" y="744538"/>
            <a:ext cx="2630487"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1439733eadc_0_227:notes"/>
          <p:cNvSpPr>
            <a:spLocks noGrp="1" noRot="1" noChangeAspect="1"/>
          </p:cNvSpPr>
          <p:nvPr>
            <p:ph type="sldImg" idx="2"/>
          </p:nvPr>
        </p:nvSpPr>
        <p:spPr>
          <a:xfrm>
            <a:off x="2084388" y="744538"/>
            <a:ext cx="2630487"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1439733eadc_0_227: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439733eadc_0_207:notes"/>
          <p:cNvSpPr>
            <a:spLocks noGrp="1" noRot="1" noChangeAspect="1"/>
          </p:cNvSpPr>
          <p:nvPr>
            <p:ph type="sldImg" idx="2"/>
          </p:nvPr>
        </p:nvSpPr>
        <p:spPr>
          <a:xfrm>
            <a:off x="2084388" y="744538"/>
            <a:ext cx="2630487"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1439733eadc_0_207: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03336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1439733eadc_0_227:notes"/>
          <p:cNvSpPr>
            <a:spLocks noGrp="1" noRot="1" noChangeAspect="1"/>
          </p:cNvSpPr>
          <p:nvPr>
            <p:ph type="sldImg" idx="2"/>
          </p:nvPr>
        </p:nvSpPr>
        <p:spPr>
          <a:xfrm>
            <a:off x="2084388" y="744538"/>
            <a:ext cx="2630487"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1439733eadc_0_227: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8060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439733eadc_0_207:notes"/>
          <p:cNvSpPr>
            <a:spLocks noGrp="1" noRot="1" noChangeAspect="1"/>
          </p:cNvSpPr>
          <p:nvPr>
            <p:ph type="sldImg" idx="2"/>
          </p:nvPr>
        </p:nvSpPr>
        <p:spPr>
          <a:xfrm>
            <a:off x="2084388" y="744538"/>
            <a:ext cx="2630487"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1439733eadc_0_207: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200156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1439733eadc_0_227:notes"/>
          <p:cNvSpPr>
            <a:spLocks noGrp="1" noRot="1" noChangeAspect="1"/>
          </p:cNvSpPr>
          <p:nvPr>
            <p:ph type="sldImg" idx="2"/>
          </p:nvPr>
        </p:nvSpPr>
        <p:spPr>
          <a:xfrm>
            <a:off x="2084388" y="744538"/>
            <a:ext cx="2630487"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1439733eadc_0_227: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12298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439733eadc_0_207:notes"/>
          <p:cNvSpPr>
            <a:spLocks noGrp="1" noRot="1" noChangeAspect="1"/>
          </p:cNvSpPr>
          <p:nvPr>
            <p:ph type="sldImg" idx="2"/>
          </p:nvPr>
        </p:nvSpPr>
        <p:spPr>
          <a:xfrm>
            <a:off x="2084388" y="744538"/>
            <a:ext cx="2630487"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1439733eadc_0_207: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3690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1439733eadc_0_227:notes"/>
          <p:cNvSpPr>
            <a:spLocks noGrp="1" noRot="1" noChangeAspect="1"/>
          </p:cNvSpPr>
          <p:nvPr>
            <p:ph type="sldImg" idx="2"/>
          </p:nvPr>
        </p:nvSpPr>
        <p:spPr>
          <a:xfrm>
            <a:off x="2084388" y="744538"/>
            <a:ext cx="2630487"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1439733eadc_0_227: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33594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439733eadc_0_207:notes"/>
          <p:cNvSpPr>
            <a:spLocks noGrp="1" noRot="1" noChangeAspect="1"/>
          </p:cNvSpPr>
          <p:nvPr>
            <p:ph type="sldImg" idx="2"/>
          </p:nvPr>
        </p:nvSpPr>
        <p:spPr>
          <a:xfrm>
            <a:off x="2084388" y="744538"/>
            <a:ext cx="2630487"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1439733eadc_0_207: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19026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1439733eadc_0_227:notes"/>
          <p:cNvSpPr>
            <a:spLocks noGrp="1" noRot="1" noChangeAspect="1"/>
          </p:cNvSpPr>
          <p:nvPr>
            <p:ph type="sldImg" idx="2"/>
          </p:nvPr>
        </p:nvSpPr>
        <p:spPr>
          <a:xfrm>
            <a:off x="2084388" y="744538"/>
            <a:ext cx="2630487"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1439733eadc_0_227: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75016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439733eadc_0_207:notes"/>
          <p:cNvSpPr>
            <a:spLocks noGrp="1" noRot="1" noChangeAspect="1"/>
          </p:cNvSpPr>
          <p:nvPr>
            <p:ph type="sldImg" idx="2"/>
          </p:nvPr>
        </p:nvSpPr>
        <p:spPr>
          <a:xfrm>
            <a:off x="2084388" y="744538"/>
            <a:ext cx="2630487"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1439733eadc_0_207: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7095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439733eadc_0_1:notes"/>
          <p:cNvSpPr>
            <a:spLocks noGrp="1" noRot="1" noChangeAspect="1"/>
          </p:cNvSpPr>
          <p:nvPr>
            <p:ph type="sldImg" idx="2"/>
          </p:nvPr>
        </p:nvSpPr>
        <p:spPr>
          <a:xfrm>
            <a:off x="2084388" y="744538"/>
            <a:ext cx="2630487"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1439733eadc_0_1: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1439733eadc_0_227:notes"/>
          <p:cNvSpPr>
            <a:spLocks noGrp="1" noRot="1" noChangeAspect="1"/>
          </p:cNvSpPr>
          <p:nvPr>
            <p:ph type="sldImg" idx="2"/>
          </p:nvPr>
        </p:nvSpPr>
        <p:spPr>
          <a:xfrm>
            <a:off x="2084388" y="744538"/>
            <a:ext cx="2630487"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1439733eadc_0_227: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69763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439733eadc_0_207:notes"/>
          <p:cNvSpPr>
            <a:spLocks noGrp="1" noRot="1" noChangeAspect="1"/>
          </p:cNvSpPr>
          <p:nvPr>
            <p:ph type="sldImg" idx="2"/>
          </p:nvPr>
        </p:nvSpPr>
        <p:spPr>
          <a:xfrm>
            <a:off x="2084388" y="744538"/>
            <a:ext cx="2630487"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1439733eadc_0_207: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51020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1439733eadc_0_227:notes"/>
          <p:cNvSpPr>
            <a:spLocks noGrp="1" noRot="1" noChangeAspect="1"/>
          </p:cNvSpPr>
          <p:nvPr>
            <p:ph type="sldImg" idx="2"/>
          </p:nvPr>
        </p:nvSpPr>
        <p:spPr>
          <a:xfrm>
            <a:off x="2084388" y="744538"/>
            <a:ext cx="2630487"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1439733eadc_0_227: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48929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439733eadc_0_207:notes"/>
          <p:cNvSpPr>
            <a:spLocks noGrp="1" noRot="1" noChangeAspect="1"/>
          </p:cNvSpPr>
          <p:nvPr>
            <p:ph type="sldImg" idx="2"/>
          </p:nvPr>
        </p:nvSpPr>
        <p:spPr>
          <a:xfrm>
            <a:off x="2084388" y="744538"/>
            <a:ext cx="2630487"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1439733eadc_0_207: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62896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1439733eadc_0_545:notes"/>
          <p:cNvSpPr>
            <a:spLocks noGrp="1" noRot="1" noChangeAspect="1"/>
          </p:cNvSpPr>
          <p:nvPr>
            <p:ph type="sldImg" idx="2"/>
          </p:nvPr>
        </p:nvSpPr>
        <p:spPr>
          <a:xfrm>
            <a:off x="2084388" y="744538"/>
            <a:ext cx="2630487"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8" name="Google Shape;508;g1439733eadc_0_545: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439733eadc_0_51:notes"/>
          <p:cNvSpPr>
            <a:spLocks noGrp="1" noRot="1" noChangeAspect="1"/>
          </p:cNvSpPr>
          <p:nvPr>
            <p:ph type="sldImg" idx="2"/>
          </p:nvPr>
        </p:nvSpPr>
        <p:spPr>
          <a:xfrm>
            <a:off x="2084388" y="744538"/>
            <a:ext cx="2630487"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1439733eadc_0_51: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439733eadc_0_94:notes"/>
          <p:cNvSpPr>
            <a:spLocks noGrp="1" noRot="1" noChangeAspect="1"/>
          </p:cNvSpPr>
          <p:nvPr>
            <p:ph type="sldImg" idx="2"/>
          </p:nvPr>
        </p:nvSpPr>
        <p:spPr>
          <a:xfrm>
            <a:off x="2084388" y="744538"/>
            <a:ext cx="2630487"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439733eadc_0_94: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439733eadc_0_118:notes"/>
          <p:cNvSpPr>
            <a:spLocks noGrp="1" noRot="1" noChangeAspect="1"/>
          </p:cNvSpPr>
          <p:nvPr>
            <p:ph type="sldImg" idx="2"/>
          </p:nvPr>
        </p:nvSpPr>
        <p:spPr>
          <a:xfrm>
            <a:off x="2084388" y="744538"/>
            <a:ext cx="2630487"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439733eadc_0_118: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439733eadc_0_139:notes"/>
          <p:cNvSpPr>
            <a:spLocks noGrp="1" noRot="1" noChangeAspect="1"/>
          </p:cNvSpPr>
          <p:nvPr>
            <p:ph type="sldImg" idx="2"/>
          </p:nvPr>
        </p:nvSpPr>
        <p:spPr>
          <a:xfrm>
            <a:off x="2084388" y="744538"/>
            <a:ext cx="2630487"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1439733eadc_0_139: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1439733eadc_0_162:notes"/>
          <p:cNvSpPr>
            <a:spLocks noGrp="1" noRot="1" noChangeAspect="1"/>
          </p:cNvSpPr>
          <p:nvPr>
            <p:ph type="sldImg" idx="2"/>
          </p:nvPr>
        </p:nvSpPr>
        <p:spPr>
          <a:xfrm>
            <a:off x="2084388" y="744538"/>
            <a:ext cx="2630487"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1439733eadc_0_162: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1439733eadc_0_183:notes"/>
          <p:cNvSpPr>
            <a:spLocks noGrp="1" noRot="1" noChangeAspect="1"/>
          </p:cNvSpPr>
          <p:nvPr>
            <p:ph type="sldImg" idx="2"/>
          </p:nvPr>
        </p:nvSpPr>
        <p:spPr>
          <a:xfrm>
            <a:off x="2084388" y="744538"/>
            <a:ext cx="2630487"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1439733eadc_0_183: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439733eadc_0_207:notes"/>
          <p:cNvSpPr>
            <a:spLocks noGrp="1" noRot="1" noChangeAspect="1"/>
          </p:cNvSpPr>
          <p:nvPr>
            <p:ph type="sldImg" idx="2"/>
          </p:nvPr>
        </p:nvSpPr>
        <p:spPr>
          <a:xfrm>
            <a:off x="2084388" y="744538"/>
            <a:ext cx="2630487"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1439733eadc_0_207: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57712" y="1547778"/>
            <a:ext cx="7044600" cy="42669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57705" y="5891409"/>
            <a:ext cx="7044600" cy="1647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57705" y="2299346"/>
            <a:ext cx="7044600" cy="4081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257705" y="6552657"/>
            <a:ext cx="7044600" cy="27039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57705" y="4471058"/>
            <a:ext cx="7044600" cy="17499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57705" y="925091"/>
            <a:ext cx="7044600" cy="11904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257705" y="2395696"/>
            <a:ext cx="7044600" cy="71019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57705" y="925091"/>
            <a:ext cx="7044600" cy="11904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257705" y="2395696"/>
            <a:ext cx="3306900" cy="7101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3995291" y="2395696"/>
            <a:ext cx="3306900" cy="7101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57705" y="925091"/>
            <a:ext cx="7044600" cy="11904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57705" y="1154948"/>
            <a:ext cx="2321700" cy="15708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257705" y="2888617"/>
            <a:ext cx="2321700" cy="66090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05325" y="935745"/>
            <a:ext cx="5264700" cy="8503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19508" y="2563450"/>
            <a:ext cx="3344400" cy="3081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19508" y="5826865"/>
            <a:ext cx="3344400" cy="25674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083839" y="1505164"/>
            <a:ext cx="3172200" cy="76812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57705" y="8794266"/>
            <a:ext cx="4959600" cy="12579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57705" y="2395696"/>
            <a:ext cx="7044600" cy="71019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8.png"/><Relationship Id="rId7"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10.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8.pn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9.png"/><Relationship Id="rId7"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10.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9.png"/><Relationship Id="rId7"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0.png"/><Relationship Id="rId7"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10.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0.png"/><Relationship Id="rId7"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1.png"/><Relationship Id="rId7"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10.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1.png"/><Relationship Id="rId7"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2.png"/><Relationship Id="rId7"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10.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2.png"/><Relationship Id="rId7"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3.png"/><Relationship Id="rId7"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10.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2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3.png"/><Relationship Id="rId7"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2.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4.png"/><Relationship Id="rId7"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10.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2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4.png"/><Relationship Id="rId7"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2.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5.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5.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1.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6.pn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10.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6.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7.pn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7.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53"/>
        <p:cNvGrpSpPr/>
        <p:nvPr/>
      </p:nvGrpSpPr>
      <p:grpSpPr>
        <a:xfrm>
          <a:off x="0" y="0"/>
          <a:ext cx="0" cy="0"/>
          <a:chOff x="0" y="0"/>
          <a:chExt cx="0" cy="0"/>
        </a:xfrm>
      </p:grpSpPr>
      <p:sp>
        <p:nvSpPr>
          <p:cNvPr id="54" name="Google Shape;54;p13"/>
          <p:cNvSpPr txBox="1"/>
          <p:nvPr/>
        </p:nvSpPr>
        <p:spPr>
          <a:xfrm>
            <a:off x="684049" y="456550"/>
            <a:ext cx="6131975" cy="166196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800"/>
              <a:t>Environmental Review</a:t>
            </a:r>
            <a:endParaRPr sz="4800"/>
          </a:p>
        </p:txBody>
      </p:sp>
      <p:sp>
        <p:nvSpPr>
          <p:cNvPr id="55" name="Google Shape;55;p13"/>
          <p:cNvSpPr txBox="1">
            <a:spLocks/>
          </p:cNvSpPr>
          <p:nvPr/>
        </p:nvSpPr>
        <p:spPr>
          <a:xfrm>
            <a:off x="550800" y="6853611"/>
            <a:ext cx="6458400" cy="25200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r>
              <a:rPr lang="en-GB" b="1" dirty="0">
                <a:solidFill>
                  <a:schemeClr val="tx1"/>
                </a:solidFill>
              </a:rPr>
              <a:t>    Add Name &amp; Year Group</a:t>
            </a:r>
          </a:p>
          <a:p>
            <a:pPr marL="0" lvl="0" indent="0" algn="l" rtl="0">
              <a:spcBef>
                <a:spcPts val="0"/>
              </a:spcBef>
              <a:spcAft>
                <a:spcPts val="0"/>
              </a:spcAft>
              <a:buNone/>
            </a:pPr>
            <a:endParaRPr lang="en-GB" dirty="0">
              <a:solidFill>
                <a:schemeClr val="tx1"/>
              </a:solidFill>
            </a:endParaRPr>
          </a:p>
          <a:p>
            <a:pPr marL="0" lvl="0" indent="0" algn="l" rtl="0">
              <a:spcBef>
                <a:spcPts val="0"/>
              </a:spcBef>
              <a:spcAft>
                <a:spcPts val="0"/>
              </a:spcAft>
              <a:buNone/>
            </a:pPr>
            <a:r>
              <a:rPr lang="en-GB" dirty="0" err="1">
                <a:solidFill>
                  <a:schemeClr val="tx1"/>
                </a:solidFill>
              </a:rPr>
              <a:t>Yr</a:t>
            </a:r>
            <a:r>
              <a:rPr lang="en-GB" dirty="0">
                <a:solidFill>
                  <a:schemeClr val="tx1"/>
                </a:solidFill>
              </a:rPr>
              <a:t> 6</a:t>
            </a:r>
          </a:p>
          <a:p>
            <a:pPr marL="0" lvl="0" indent="0" algn="l" rtl="0">
              <a:spcBef>
                <a:spcPts val="0"/>
              </a:spcBef>
              <a:spcAft>
                <a:spcPts val="0"/>
              </a:spcAft>
              <a:buNone/>
            </a:pPr>
            <a:endParaRPr lang="en-GB" dirty="0">
              <a:solidFill>
                <a:schemeClr val="tx1"/>
              </a:solidFill>
            </a:endParaRPr>
          </a:p>
          <a:p>
            <a:pPr marL="0" lvl="0" indent="0" algn="l" rtl="0">
              <a:spcBef>
                <a:spcPts val="0"/>
              </a:spcBef>
              <a:spcAft>
                <a:spcPts val="0"/>
              </a:spcAft>
              <a:buNone/>
            </a:pPr>
            <a:r>
              <a:rPr lang="en-GB" dirty="0">
                <a:solidFill>
                  <a:schemeClr val="tx1"/>
                </a:solidFill>
              </a:rPr>
              <a:t>Rudi, Scarlett F, Ethan, Freddie, Jessica, </a:t>
            </a:r>
            <a:r>
              <a:rPr lang="en-GB" dirty="0" err="1">
                <a:solidFill>
                  <a:schemeClr val="tx1"/>
                </a:solidFill>
              </a:rPr>
              <a:t>Mathius</a:t>
            </a:r>
            <a:r>
              <a:rPr lang="en-GB" dirty="0">
                <a:solidFill>
                  <a:schemeClr val="tx1"/>
                </a:solidFill>
              </a:rPr>
              <a:t>, Renee, Samuel, Tommy</a:t>
            </a:r>
          </a:p>
          <a:p>
            <a:pPr marL="0" lvl="0" indent="0" algn="l" rtl="0">
              <a:spcBef>
                <a:spcPts val="0"/>
              </a:spcBef>
              <a:spcAft>
                <a:spcPts val="0"/>
              </a:spcAft>
              <a:buNone/>
            </a:pPr>
            <a:endParaRPr lang="en-GB" dirty="0">
              <a:solidFill>
                <a:schemeClr val="tx1"/>
              </a:solidFill>
            </a:endParaRPr>
          </a:p>
          <a:p>
            <a:pPr marL="0" lvl="0" indent="0" algn="l" rtl="0">
              <a:spcBef>
                <a:spcPts val="0"/>
              </a:spcBef>
              <a:spcAft>
                <a:spcPts val="0"/>
              </a:spcAft>
              <a:buNone/>
            </a:pPr>
            <a:r>
              <a:rPr lang="en-GB" dirty="0" err="1">
                <a:solidFill>
                  <a:schemeClr val="tx1"/>
                </a:solidFill>
              </a:rPr>
              <a:t>Yr</a:t>
            </a:r>
            <a:r>
              <a:rPr lang="en-GB" dirty="0">
                <a:solidFill>
                  <a:schemeClr val="tx1"/>
                </a:solidFill>
              </a:rPr>
              <a:t> 5 </a:t>
            </a:r>
          </a:p>
          <a:p>
            <a:pPr marL="0" lvl="0" indent="0" algn="l" rtl="0">
              <a:spcBef>
                <a:spcPts val="0"/>
              </a:spcBef>
              <a:spcAft>
                <a:spcPts val="0"/>
              </a:spcAft>
              <a:buNone/>
            </a:pPr>
            <a:endParaRPr lang="en-GB" dirty="0">
              <a:solidFill>
                <a:schemeClr val="tx1"/>
              </a:solidFill>
            </a:endParaRPr>
          </a:p>
          <a:p>
            <a:pPr marL="0" lvl="0" indent="0" algn="l" rtl="0">
              <a:spcBef>
                <a:spcPts val="0"/>
              </a:spcBef>
              <a:spcAft>
                <a:spcPts val="0"/>
              </a:spcAft>
              <a:buNone/>
            </a:pPr>
            <a:r>
              <a:rPr lang="en-GB" dirty="0">
                <a:solidFill>
                  <a:schemeClr val="tx1"/>
                </a:solidFill>
              </a:rPr>
              <a:t>Kristina, Ayat, Rebecca, Michael, Ella, Jamie, Nathan, Libby, Joni, Grace, Benjamin, </a:t>
            </a:r>
            <a:r>
              <a:rPr lang="en-GB">
                <a:solidFill>
                  <a:schemeClr val="tx1"/>
                </a:solidFill>
              </a:rPr>
              <a:t>Lelani</a:t>
            </a:r>
          </a:p>
        </p:txBody>
      </p:sp>
      <p:grpSp>
        <p:nvGrpSpPr>
          <p:cNvPr id="58" name="Google Shape;58;p13"/>
          <p:cNvGrpSpPr/>
          <p:nvPr/>
        </p:nvGrpSpPr>
        <p:grpSpPr>
          <a:xfrm>
            <a:off x="694800" y="6475382"/>
            <a:ext cx="1934874" cy="722475"/>
            <a:chOff x="828675" y="2497049"/>
            <a:chExt cx="1934874" cy="722475"/>
          </a:xfrm>
        </p:grpSpPr>
        <p:pic>
          <p:nvPicPr>
            <p:cNvPr id="59" name="Google Shape;59;p13"/>
            <p:cNvPicPr preferRelativeResize="0"/>
            <p:nvPr/>
          </p:nvPicPr>
          <p:blipFill>
            <a:blip r:embed="rId4">
              <a:alphaModFix/>
            </a:blip>
            <a:stretch>
              <a:fillRect/>
            </a:stretch>
          </p:blipFill>
          <p:spPr>
            <a:xfrm>
              <a:off x="828675" y="2563325"/>
              <a:ext cx="1934874" cy="589925"/>
            </a:xfrm>
            <a:prstGeom prst="rect">
              <a:avLst/>
            </a:prstGeom>
            <a:noFill/>
            <a:ln>
              <a:noFill/>
            </a:ln>
          </p:spPr>
        </p:pic>
        <p:sp>
          <p:nvSpPr>
            <p:cNvPr id="60" name="Google Shape;60;p13"/>
            <p:cNvSpPr txBox="1"/>
            <p:nvPr/>
          </p:nvSpPr>
          <p:spPr>
            <a:xfrm>
              <a:off x="1144812" y="2497049"/>
              <a:ext cx="1302600" cy="722475"/>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GB" sz="1300" b="1">
                  <a:solidFill>
                    <a:schemeClr val="dk1"/>
                  </a:solidFill>
                </a:rPr>
                <a:t>Completed By</a:t>
              </a:r>
              <a:endParaRPr sz="1500" b="1"/>
            </a:p>
          </p:txBody>
        </p:sp>
      </p:grpSp>
      <p:cxnSp>
        <p:nvCxnSpPr>
          <p:cNvPr id="65" name="Google Shape;65;p13"/>
          <p:cNvCxnSpPr/>
          <p:nvPr/>
        </p:nvCxnSpPr>
        <p:spPr>
          <a:xfrm flipH="1">
            <a:off x="666825" y="2351250"/>
            <a:ext cx="6407100" cy="11700"/>
          </a:xfrm>
          <a:prstGeom prst="straightConnector1">
            <a:avLst/>
          </a:prstGeom>
          <a:noFill/>
          <a:ln w="19050" cap="flat" cmpd="sng">
            <a:solidFill>
              <a:srgbClr val="EA5A12"/>
            </a:solidFill>
            <a:prstDash val="solid"/>
            <a:round/>
            <a:headEnd type="none" w="med" len="med"/>
            <a:tailEnd type="none" w="med" len="med"/>
          </a:ln>
        </p:spPr>
      </p:cxnSp>
      <p:grpSp>
        <p:nvGrpSpPr>
          <p:cNvPr id="4" name="Group 3">
            <a:extLst>
              <a:ext uri="{FF2B5EF4-FFF2-40B4-BE49-F238E27FC236}">
                <a16:creationId xmlns:a16="http://schemas.microsoft.com/office/drawing/2014/main" id="{B271529C-3DC2-737D-FC35-ED50CF96EDCE}"/>
              </a:ext>
            </a:extLst>
          </p:cNvPr>
          <p:cNvGrpSpPr/>
          <p:nvPr/>
        </p:nvGrpSpPr>
        <p:grpSpPr>
          <a:xfrm>
            <a:off x="765625" y="2568463"/>
            <a:ext cx="6028425" cy="3890572"/>
            <a:chOff x="765625" y="2568463"/>
            <a:chExt cx="6028425" cy="3890572"/>
          </a:xfrm>
        </p:grpSpPr>
        <p:sp>
          <p:nvSpPr>
            <p:cNvPr id="57" name="Google Shape;57;p13"/>
            <p:cNvSpPr txBox="1"/>
            <p:nvPr/>
          </p:nvSpPr>
          <p:spPr>
            <a:xfrm>
              <a:off x="765625" y="2568463"/>
              <a:ext cx="5608500" cy="1660424"/>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GB" sz="1100">
                  <a:solidFill>
                    <a:schemeClr val="dk1"/>
                  </a:solidFill>
                </a:rPr>
                <a:t>This is the editable version of the Eco-Schools Environmental Review. You can complete it by adding to the slides and then saving it as a PDF for quick upload to the Eco-Schools application form. Alternatively, you can simply upload the completed review as a PowerPoint file. The new PowerPoint format enables you to easily present your Environmental Review, either for completion as a group with your Eco-Committee or for sharing your findings with your school community.</a:t>
              </a:r>
            </a:p>
          </p:txBody>
        </p:sp>
        <p:grpSp>
          <p:nvGrpSpPr>
            <p:cNvPr id="2" name="Group 1">
              <a:extLst>
                <a:ext uri="{FF2B5EF4-FFF2-40B4-BE49-F238E27FC236}">
                  <a16:creationId xmlns:a16="http://schemas.microsoft.com/office/drawing/2014/main" id="{C1AD4F64-9142-C70D-8E90-3FC2BC88E4B0}"/>
                </a:ext>
              </a:extLst>
            </p:cNvPr>
            <p:cNvGrpSpPr/>
            <p:nvPr/>
          </p:nvGrpSpPr>
          <p:grpSpPr>
            <a:xfrm>
              <a:off x="1002392" y="3953341"/>
              <a:ext cx="5791658" cy="2505694"/>
              <a:chOff x="1002392" y="3953341"/>
              <a:chExt cx="5791658" cy="2505694"/>
            </a:xfrm>
          </p:grpSpPr>
          <p:sp>
            <p:nvSpPr>
              <p:cNvPr id="61" name="Google Shape;61;p13"/>
              <p:cNvSpPr/>
              <p:nvPr/>
            </p:nvSpPr>
            <p:spPr>
              <a:xfrm>
                <a:off x="1002392" y="4313941"/>
                <a:ext cx="152400" cy="152400"/>
              </a:xfrm>
              <a:prstGeom prst="ellipse">
                <a:avLst/>
              </a:prstGeom>
              <a:solidFill>
                <a:srgbClr val="F6B0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57;p13">
                <a:extLst>
                  <a:ext uri="{FF2B5EF4-FFF2-40B4-BE49-F238E27FC236}">
                    <a16:creationId xmlns:a16="http://schemas.microsoft.com/office/drawing/2014/main" id="{924C486E-27A4-730E-325B-82DE0E2E0FF9}"/>
                  </a:ext>
                </a:extLst>
              </p:cNvPr>
              <p:cNvSpPr txBox="1"/>
              <p:nvPr/>
            </p:nvSpPr>
            <p:spPr>
              <a:xfrm>
                <a:off x="1185550" y="3953341"/>
                <a:ext cx="5188575" cy="88175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GB" sz="1100">
                    <a:solidFill>
                      <a:schemeClr val="dk1"/>
                    </a:solidFill>
                  </a:rPr>
                  <a:t>Give yourself a ‘Y’ for every ‘yes’ answer and an ‘N’ for every ‘no’ you can do this digitally!</a:t>
                </a:r>
              </a:p>
            </p:txBody>
          </p:sp>
          <p:sp>
            <p:nvSpPr>
              <p:cNvPr id="63" name="Google Shape;63;p13"/>
              <p:cNvSpPr/>
              <p:nvPr/>
            </p:nvSpPr>
            <p:spPr>
              <a:xfrm>
                <a:off x="1002392" y="4825278"/>
                <a:ext cx="152400" cy="152400"/>
              </a:xfrm>
              <a:prstGeom prst="ellipse">
                <a:avLst/>
              </a:prstGeom>
              <a:solidFill>
                <a:srgbClr val="F6B0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57;p13">
                <a:extLst>
                  <a:ext uri="{FF2B5EF4-FFF2-40B4-BE49-F238E27FC236}">
                    <a16:creationId xmlns:a16="http://schemas.microsoft.com/office/drawing/2014/main" id="{89DF2DE8-03A1-3803-0572-7ECF85181CDE}"/>
                  </a:ext>
                </a:extLst>
              </p:cNvPr>
              <p:cNvSpPr txBox="1"/>
              <p:nvPr/>
            </p:nvSpPr>
            <p:spPr>
              <a:xfrm>
                <a:off x="1185550" y="4559545"/>
                <a:ext cx="5608500" cy="687081"/>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GB" sz="1100">
                    <a:solidFill>
                      <a:schemeClr val="dk1"/>
                    </a:solidFill>
                  </a:rPr>
                  <a:t>To calculate your score for each topic, count the number of ‘Y’s.</a:t>
                </a:r>
              </a:p>
            </p:txBody>
          </p:sp>
          <p:sp>
            <p:nvSpPr>
              <p:cNvPr id="64" name="Google Shape;64;p13"/>
              <p:cNvSpPr/>
              <p:nvPr/>
            </p:nvSpPr>
            <p:spPr>
              <a:xfrm>
                <a:off x="1002392" y="5336615"/>
                <a:ext cx="152400" cy="152400"/>
              </a:xfrm>
              <a:prstGeom prst="ellipse">
                <a:avLst/>
              </a:prstGeom>
              <a:solidFill>
                <a:srgbClr val="F6B0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7;p13">
                <a:extLst>
                  <a:ext uri="{FF2B5EF4-FFF2-40B4-BE49-F238E27FC236}">
                    <a16:creationId xmlns:a16="http://schemas.microsoft.com/office/drawing/2014/main" id="{A15BDA62-F804-DA96-0CBC-13C9F37FA3F0}"/>
                  </a:ext>
                </a:extLst>
              </p:cNvPr>
              <p:cNvSpPr txBox="1"/>
              <p:nvPr/>
            </p:nvSpPr>
            <p:spPr>
              <a:xfrm>
                <a:off x="1185550" y="4971080"/>
                <a:ext cx="5188575" cy="88175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GB" sz="1100">
                    <a:solidFill>
                      <a:schemeClr val="dk1"/>
                    </a:solidFill>
                  </a:rPr>
                  <a:t>If you are unable to answer a question leave it blank, this will not affect your </a:t>
                </a:r>
                <a:br>
                  <a:rPr lang="en-GB" sz="1100">
                    <a:solidFill>
                      <a:schemeClr val="dk1"/>
                    </a:solidFill>
                  </a:rPr>
                </a:br>
                <a:r>
                  <a:rPr lang="en-GB" sz="1100">
                    <a:solidFill>
                      <a:schemeClr val="dk1"/>
                    </a:solidFill>
                  </a:rPr>
                  <a:t>Eco-Schools Green Flag application.</a:t>
                </a:r>
              </a:p>
            </p:txBody>
          </p:sp>
          <p:sp>
            <p:nvSpPr>
              <p:cNvPr id="14" name="Google Shape;64;p13"/>
              <p:cNvSpPr/>
              <p:nvPr/>
            </p:nvSpPr>
            <p:spPr>
              <a:xfrm>
                <a:off x="1002392" y="5941960"/>
                <a:ext cx="152400" cy="152400"/>
              </a:xfrm>
              <a:prstGeom prst="ellipse">
                <a:avLst/>
              </a:prstGeom>
              <a:solidFill>
                <a:srgbClr val="F6B0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7;p13">
                <a:extLst>
                  <a:ext uri="{FF2B5EF4-FFF2-40B4-BE49-F238E27FC236}">
                    <a16:creationId xmlns:a16="http://schemas.microsoft.com/office/drawing/2014/main" id="{D482E8D6-1EB3-A7AA-ACCB-5DFC8EFC9401}"/>
                  </a:ext>
                </a:extLst>
              </p:cNvPr>
              <p:cNvSpPr txBox="1"/>
              <p:nvPr/>
            </p:nvSpPr>
            <p:spPr>
              <a:xfrm>
                <a:off x="1185550" y="5577285"/>
                <a:ext cx="5188575" cy="88175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GB" sz="1100">
                    <a:solidFill>
                      <a:schemeClr val="dk1"/>
                    </a:solidFill>
                  </a:rPr>
                  <a:t>… and don’t worry if you have low scores on the Environmental Review, this just means you can make an even greater impact this year! </a:t>
                </a:r>
              </a:p>
            </p:txBody>
          </p:sp>
        </p:gr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45"/>
        <p:cNvGrpSpPr/>
        <p:nvPr/>
      </p:nvGrpSpPr>
      <p:grpSpPr>
        <a:xfrm>
          <a:off x="0" y="0"/>
          <a:ext cx="0" cy="0"/>
          <a:chOff x="0" y="0"/>
          <a:chExt cx="0" cy="0"/>
        </a:xfrm>
      </p:grpSpPr>
      <p:sp>
        <p:nvSpPr>
          <p:cNvPr id="246" name="Google Shape;246;p22"/>
          <p:cNvSpPr txBox="1"/>
          <p:nvPr/>
        </p:nvSpPr>
        <p:spPr>
          <a:xfrm>
            <a:off x="636900" y="1217100"/>
            <a:ext cx="62862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800"/>
              <a:t>Litter</a:t>
            </a:r>
            <a:endParaRPr sz="4800"/>
          </a:p>
        </p:txBody>
      </p:sp>
      <p:cxnSp>
        <p:nvCxnSpPr>
          <p:cNvPr id="261" name="Google Shape;261;p22"/>
          <p:cNvCxnSpPr/>
          <p:nvPr/>
        </p:nvCxnSpPr>
        <p:spPr>
          <a:xfrm rot="10800000">
            <a:off x="666850" y="2362675"/>
            <a:ext cx="5638800" cy="0"/>
          </a:xfrm>
          <a:prstGeom prst="straightConnector1">
            <a:avLst/>
          </a:prstGeom>
          <a:noFill/>
          <a:ln w="19050" cap="flat" cmpd="sng">
            <a:solidFill>
              <a:srgbClr val="EA5A12"/>
            </a:solidFill>
            <a:prstDash val="solid"/>
            <a:round/>
            <a:headEnd type="none" w="med" len="med"/>
            <a:tailEnd type="none" w="med" len="med"/>
          </a:ln>
        </p:spPr>
      </p:cxnSp>
      <p:sp>
        <p:nvSpPr>
          <p:cNvPr id="20" name="TextBox 19"/>
          <p:cNvSpPr txBox="1"/>
          <p:nvPr/>
        </p:nvSpPr>
        <p:spPr>
          <a:xfrm>
            <a:off x="6210000" y="2208786"/>
            <a:ext cx="850113" cy="307777"/>
          </a:xfrm>
          <a:prstGeom prst="rect">
            <a:avLst/>
          </a:prstGeom>
          <a:noFill/>
        </p:spPr>
        <p:txBody>
          <a:bodyPr wrap="square" rtlCol="0">
            <a:spAutoFit/>
          </a:bodyPr>
          <a:lstStyle/>
          <a:p>
            <a:pPr algn="ctr"/>
            <a:r>
              <a:rPr lang="en-GB"/>
              <a:t>Y/N</a:t>
            </a:r>
          </a:p>
        </p:txBody>
      </p:sp>
      <p:sp>
        <p:nvSpPr>
          <p:cNvPr id="247" name="Google Shape;247;p22"/>
          <p:cNvSpPr txBox="1"/>
          <p:nvPr/>
        </p:nvSpPr>
        <p:spPr>
          <a:xfrm>
            <a:off x="1116000" y="2879242"/>
            <a:ext cx="5025900" cy="384690"/>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Does your school have access to litter-picking equipment?</a:t>
            </a:r>
            <a:endParaRPr sz="1300">
              <a:solidFill>
                <a:schemeClr val="dk1"/>
              </a:solidFill>
            </a:endParaRPr>
          </a:p>
        </p:txBody>
      </p:sp>
      <p:pic>
        <p:nvPicPr>
          <p:cNvPr id="248" name="Google Shape;248;p22"/>
          <p:cNvPicPr preferRelativeResize="0"/>
          <p:nvPr/>
        </p:nvPicPr>
        <p:blipFill>
          <a:blip r:embed="rId4">
            <a:alphaModFix/>
          </a:blip>
          <a:stretch>
            <a:fillRect/>
          </a:stretch>
        </p:blipFill>
        <p:spPr>
          <a:xfrm>
            <a:off x="561600" y="2858260"/>
            <a:ext cx="422519" cy="426654"/>
          </a:xfrm>
          <a:prstGeom prst="rect">
            <a:avLst/>
          </a:prstGeom>
          <a:noFill/>
          <a:ln>
            <a:noFill/>
          </a:ln>
        </p:spPr>
      </p:pic>
      <p:sp>
        <p:nvSpPr>
          <p:cNvPr id="27" name="TextBox 26"/>
          <p:cNvSpPr txBox="1">
            <a:spLocks/>
          </p:cNvSpPr>
          <p:nvPr/>
        </p:nvSpPr>
        <p:spPr>
          <a:xfrm>
            <a:off x="6346800" y="2779200"/>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pic>
        <p:nvPicPr>
          <p:cNvPr id="263" name="Google Shape;263;p22"/>
          <p:cNvPicPr preferRelativeResize="0"/>
          <p:nvPr/>
        </p:nvPicPr>
        <p:blipFill>
          <a:blip r:embed="rId5">
            <a:alphaModFix/>
          </a:blip>
          <a:stretch>
            <a:fillRect/>
          </a:stretch>
        </p:blipFill>
        <p:spPr>
          <a:xfrm>
            <a:off x="561600" y="8495603"/>
            <a:ext cx="422519" cy="427169"/>
          </a:xfrm>
          <a:prstGeom prst="rect">
            <a:avLst/>
          </a:prstGeom>
          <a:noFill/>
          <a:ln>
            <a:noFill/>
          </a:ln>
        </p:spPr>
      </p:pic>
      <p:sp>
        <p:nvSpPr>
          <p:cNvPr id="26" name="Google Shape;247;p22"/>
          <p:cNvSpPr txBox="1"/>
          <p:nvPr/>
        </p:nvSpPr>
        <p:spPr>
          <a:xfrm>
            <a:off x="1116000" y="8416815"/>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Does your school have enough bins inside and outside the school building, and are they emptied regularly (they don't overflow)?</a:t>
            </a:r>
            <a:endParaRPr sz="1300">
              <a:solidFill>
                <a:schemeClr val="dk1"/>
              </a:solidFill>
            </a:endParaRPr>
          </a:p>
        </p:txBody>
      </p:sp>
      <p:sp>
        <p:nvSpPr>
          <p:cNvPr id="28" name="TextBox 27"/>
          <p:cNvSpPr txBox="1">
            <a:spLocks/>
          </p:cNvSpPr>
          <p:nvPr/>
        </p:nvSpPr>
        <p:spPr>
          <a:xfrm>
            <a:off x="6346800" y="8416800"/>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pic>
        <p:nvPicPr>
          <p:cNvPr id="249" name="Google Shape;249;p22"/>
          <p:cNvPicPr preferRelativeResize="0"/>
          <p:nvPr/>
        </p:nvPicPr>
        <p:blipFill>
          <a:blip r:embed="rId6">
            <a:alphaModFix/>
          </a:blip>
          <a:stretch>
            <a:fillRect/>
          </a:stretch>
        </p:blipFill>
        <p:spPr>
          <a:xfrm>
            <a:off x="561600" y="3731180"/>
            <a:ext cx="422519" cy="426654"/>
          </a:xfrm>
          <a:prstGeom prst="rect">
            <a:avLst/>
          </a:prstGeom>
          <a:noFill/>
          <a:ln>
            <a:noFill/>
          </a:ln>
        </p:spPr>
      </p:pic>
      <p:sp>
        <p:nvSpPr>
          <p:cNvPr id="21" name="Google Shape;247;p22"/>
          <p:cNvSpPr txBox="1"/>
          <p:nvPr/>
        </p:nvSpPr>
        <p:spPr>
          <a:xfrm>
            <a:off x="1116000" y="3652135"/>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Have young people from your school litter-picked in your school grounds in the last twelve months?</a:t>
            </a:r>
            <a:endParaRPr sz="1300">
              <a:solidFill>
                <a:schemeClr val="dk1"/>
              </a:solidFill>
            </a:endParaRPr>
          </a:p>
        </p:txBody>
      </p:sp>
      <p:sp>
        <p:nvSpPr>
          <p:cNvPr id="29" name="TextBox 28"/>
          <p:cNvSpPr txBox="1">
            <a:spLocks/>
          </p:cNvSpPr>
          <p:nvPr/>
        </p:nvSpPr>
        <p:spPr>
          <a:xfrm>
            <a:off x="6346800" y="3652120"/>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pic>
        <p:nvPicPr>
          <p:cNvPr id="250" name="Google Shape;250;p22"/>
          <p:cNvPicPr preferRelativeResize="0"/>
          <p:nvPr/>
        </p:nvPicPr>
        <p:blipFill>
          <a:blip r:embed="rId7">
            <a:alphaModFix/>
          </a:blip>
          <a:stretch>
            <a:fillRect/>
          </a:stretch>
        </p:blipFill>
        <p:spPr>
          <a:xfrm>
            <a:off x="561600" y="4604100"/>
            <a:ext cx="422519" cy="426654"/>
          </a:xfrm>
          <a:prstGeom prst="rect">
            <a:avLst/>
          </a:prstGeom>
          <a:noFill/>
          <a:ln>
            <a:noFill/>
          </a:ln>
        </p:spPr>
      </p:pic>
      <p:sp>
        <p:nvSpPr>
          <p:cNvPr id="22" name="Google Shape;247;p22"/>
          <p:cNvSpPr txBox="1"/>
          <p:nvPr/>
        </p:nvSpPr>
        <p:spPr>
          <a:xfrm>
            <a:off x="1116000" y="4525055"/>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Have young people from your school litter-picked in your local community in the last twelve months?</a:t>
            </a:r>
            <a:endParaRPr sz="1300">
              <a:solidFill>
                <a:schemeClr val="dk1"/>
              </a:solidFill>
            </a:endParaRPr>
          </a:p>
        </p:txBody>
      </p:sp>
      <p:sp>
        <p:nvSpPr>
          <p:cNvPr id="30" name="TextBox 29"/>
          <p:cNvSpPr txBox="1">
            <a:spLocks/>
          </p:cNvSpPr>
          <p:nvPr/>
        </p:nvSpPr>
        <p:spPr>
          <a:xfrm>
            <a:off x="6346800" y="4525040"/>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pic>
        <p:nvPicPr>
          <p:cNvPr id="251" name="Google Shape;251;p22"/>
          <p:cNvPicPr preferRelativeResize="0"/>
          <p:nvPr/>
        </p:nvPicPr>
        <p:blipFill>
          <a:blip r:embed="rId8">
            <a:alphaModFix/>
          </a:blip>
          <a:stretch>
            <a:fillRect/>
          </a:stretch>
        </p:blipFill>
        <p:spPr>
          <a:xfrm>
            <a:off x="561600" y="5677320"/>
            <a:ext cx="422519" cy="426134"/>
          </a:xfrm>
          <a:prstGeom prst="rect">
            <a:avLst/>
          </a:prstGeom>
          <a:noFill/>
          <a:ln>
            <a:noFill/>
          </a:ln>
        </p:spPr>
      </p:pic>
      <p:sp>
        <p:nvSpPr>
          <p:cNvPr id="23" name="Google Shape;247;p22"/>
          <p:cNvSpPr txBox="1"/>
          <p:nvPr/>
        </p:nvSpPr>
        <p:spPr>
          <a:xfrm>
            <a:off x="1116000" y="5397960"/>
            <a:ext cx="5025900" cy="98485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Have members of your school community (e.g., families, businesses, nearby schools, council members etc.) been invited to participate in a litter-pick organised by your school in the last twelve months?</a:t>
            </a:r>
            <a:endParaRPr sz="1300">
              <a:solidFill>
                <a:schemeClr val="dk1"/>
              </a:solidFill>
            </a:endParaRPr>
          </a:p>
        </p:txBody>
      </p:sp>
      <p:sp>
        <p:nvSpPr>
          <p:cNvPr id="31" name="TextBox 30"/>
          <p:cNvSpPr txBox="1">
            <a:spLocks/>
          </p:cNvSpPr>
          <p:nvPr/>
        </p:nvSpPr>
        <p:spPr>
          <a:xfrm>
            <a:off x="6346800" y="5598000"/>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pic>
        <p:nvPicPr>
          <p:cNvPr id="252" name="Google Shape;252;p22"/>
          <p:cNvPicPr preferRelativeResize="0"/>
          <p:nvPr/>
        </p:nvPicPr>
        <p:blipFill>
          <a:blip r:embed="rId9">
            <a:alphaModFix/>
          </a:blip>
          <a:stretch>
            <a:fillRect/>
          </a:stretch>
        </p:blipFill>
        <p:spPr>
          <a:xfrm>
            <a:off x="561600" y="6750280"/>
            <a:ext cx="422519" cy="426134"/>
          </a:xfrm>
          <a:prstGeom prst="rect">
            <a:avLst/>
          </a:prstGeom>
          <a:noFill/>
          <a:ln>
            <a:noFill/>
          </a:ln>
        </p:spPr>
      </p:pic>
      <p:sp>
        <p:nvSpPr>
          <p:cNvPr id="24" name="Google Shape;247;p22"/>
          <p:cNvSpPr txBox="1"/>
          <p:nvPr/>
        </p:nvSpPr>
        <p:spPr>
          <a:xfrm>
            <a:off x="1116000" y="6771002"/>
            <a:ext cx="5025900" cy="384690"/>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Does your school have appointed Litter Monitors?</a:t>
            </a:r>
            <a:endParaRPr sz="1300">
              <a:solidFill>
                <a:schemeClr val="dk1"/>
              </a:solidFill>
            </a:endParaRPr>
          </a:p>
        </p:txBody>
      </p:sp>
      <p:sp>
        <p:nvSpPr>
          <p:cNvPr id="32" name="TextBox 31"/>
          <p:cNvSpPr txBox="1">
            <a:spLocks/>
          </p:cNvSpPr>
          <p:nvPr/>
        </p:nvSpPr>
        <p:spPr>
          <a:xfrm>
            <a:off x="6346800" y="6670960"/>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pic>
        <p:nvPicPr>
          <p:cNvPr id="253" name="Google Shape;253;p22"/>
          <p:cNvPicPr preferRelativeResize="0"/>
          <p:nvPr/>
        </p:nvPicPr>
        <p:blipFill>
          <a:blip r:embed="rId10">
            <a:alphaModFix/>
          </a:blip>
          <a:stretch>
            <a:fillRect/>
          </a:stretch>
        </p:blipFill>
        <p:spPr>
          <a:xfrm>
            <a:off x="561600" y="7622683"/>
            <a:ext cx="422519" cy="427169"/>
          </a:xfrm>
          <a:prstGeom prst="rect">
            <a:avLst/>
          </a:prstGeom>
          <a:noFill/>
          <a:ln>
            <a:noFill/>
          </a:ln>
        </p:spPr>
      </p:pic>
      <p:sp>
        <p:nvSpPr>
          <p:cNvPr id="25" name="Google Shape;247;p22"/>
          <p:cNvSpPr txBox="1"/>
          <p:nvPr/>
        </p:nvSpPr>
        <p:spPr>
          <a:xfrm>
            <a:off x="1116000" y="7543895"/>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Did your school participate in Keep Britain Tidy's Great Big School Clean during the last academic year?</a:t>
            </a:r>
            <a:endParaRPr sz="1300">
              <a:solidFill>
                <a:schemeClr val="dk1"/>
              </a:solidFill>
            </a:endParaRPr>
          </a:p>
        </p:txBody>
      </p:sp>
      <p:sp>
        <p:nvSpPr>
          <p:cNvPr id="33" name="TextBox 32"/>
          <p:cNvSpPr txBox="1">
            <a:spLocks/>
          </p:cNvSpPr>
          <p:nvPr/>
        </p:nvSpPr>
        <p:spPr>
          <a:xfrm>
            <a:off x="6346800" y="7543880"/>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23"/>
        <p:cNvGrpSpPr/>
        <p:nvPr/>
      </p:nvGrpSpPr>
      <p:grpSpPr>
        <a:xfrm>
          <a:off x="0" y="0"/>
          <a:ext cx="0" cy="0"/>
          <a:chOff x="0" y="0"/>
          <a:chExt cx="0" cy="0"/>
        </a:xfrm>
      </p:grpSpPr>
      <p:sp>
        <p:nvSpPr>
          <p:cNvPr id="231" name="Google Shape;231;p21"/>
          <p:cNvSpPr txBox="1"/>
          <p:nvPr/>
        </p:nvSpPr>
        <p:spPr>
          <a:xfrm>
            <a:off x="550800" y="7964550"/>
            <a:ext cx="6458400" cy="1262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grpSp>
        <p:nvGrpSpPr>
          <p:cNvPr id="232" name="Google Shape;232;p21"/>
          <p:cNvGrpSpPr/>
          <p:nvPr/>
        </p:nvGrpSpPr>
        <p:grpSpPr>
          <a:xfrm>
            <a:off x="208325" y="8250150"/>
            <a:ext cx="690900" cy="690900"/>
            <a:chOff x="208325" y="8250150"/>
            <a:chExt cx="690900" cy="690900"/>
          </a:xfrm>
        </p:grpSpPr>
        <p:sp>
          <p:nvSpPr>
            <p:cNvPr id="233" name="Google Shape;233;p21"/>
            <p:cNvSpPr/>
            <p:nvPr/>
          </p:nvSpPr>
          <p:spPr>
            <a:xfrm>
              <a:off x="208325" y="8250150"/>
              <a:ext cx="690900" cy="690900"/>
            </a:xfrm>
            <a:prstGeom prst="ellipse">
              <a:avLst/>
            </a:prstGeom>
            <a:solidFill>
              <a:srgbClr val="F6B0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4" name="Google Shape;234;p21"/>
            <p:cNvPicPr preferRelativeResize="0"/>
            <p:nvPr/>
          </p:nvPicPr>
          <p:blipFill>
            <a:blip r:embed="rId4">
              <a:alphaModFix/>
            </a:blip>
            <a:stretch>
              <a:fillRect/>
            </a:stretch>
          </p:blipFill>
          <p:spPr>
            <a:xfrm>
              <a:off x="335985" y="8324345"/>
              <a:ext cx="435446" cy="542371"/>
            </a:xfrm>
            <a:prstGeom prst="rect">
              <a:avLst/>
            </a:prstGeom>
            <a:noFill/>
            <a:ln>
              <a:noFill/>
            </a:ln>
          </p:spPr>
        </p:pic>
      </p:grpSp>
      <p:sp>
        <p:nvSpPr>
          <p:cNvPr id="235" name="Google Shape;235;p21"/>
          <p:cNvSpPr txBox="1"/>
          <p:nvPr/>
        </p:nvSpPr>
        <p:spPr>
          <a:xfrm>
            <a:off x="1022400" y="8362812"/>
            <a:ext cx="5596800" cy="467790"/>
          </a:xfrm>
          <a:prstGeom prst="rect">
            <a:avLst/>
          </a:prstGeom>
          <a:noFill/>
          <a:ln>
            <a:noFill/>
          </a:ln>
        </p:spPr>
        <p:txBody>
          <a:bodyPr spcFirstLastPara="1" wrap="square" lIns="91425" tIns="91425" rIns="91425" bIns="91425" anchor="t" anchorCtr="0">
            <a:spAutoFit/>
          </a:bodyPr>
          <a:lstStyle/>
          <a:p>
            <a:pPr lvl="0">
              <a:lnSpc>
                <a:spcPct val="115000"/>
              </a:lnSpc>
            </a:pPr>
            <a:r>
              <a:rPr lang="en-GB" sz="1600" b="1">
                <a:solidFill>
                  <a:schemeClr val="dk1"/>
                </a:solidFill>
              </a:rPr>
              <a:t>In the UK 23 pieces of litter are dropped every second. </a:t>
            </a:r>
            <a:endParaRPr sz="1600" b="1">
              <a:solidFill>
                <a:schemeClr val="dk1"/>
              </a:solidFill>
            </a:endParaRPr>
          </a:p>
        </p:txBody>
      </p:sp>
      <p:sp>
        <p:nvSpPr>
          <p:cNvPr id="237" name="Google Shape;237;p21"/>
          <p:cNvSpPr txBox="1"/>
          <p:nvPr/>
        </p:nvSpPr>
        <p:spPr>
          <a:xfrm>
            <a:off x="5194350" y="4406400"/>
            <a:ext cx="1520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dk1"/>
                </a:solidFill>
              </a:rPr>
              <a:t>Total Score</a:t>
            </a:r>
            <a:endParaRPr sz="700">
              <a:solidFill>
                <a:schemeClr val="dk1"/>
              </a:solidFill>
            </a:endParaRPr>
          </a:p>
        </p:txBody>
      </p:sp>
      <p:sp>
        <p:nvSpPr>
          <p:cNvPr id="238" name="Google Shape;238;p21"/>
          <p:cNvSpPr txBox="1"/>
          <p:nvPr/>
        </p:nvSpPr>
        <p:spPr>
          <a:xfrm>
            <a:off x="550800" y="5209050"/>
            <a:ext cx="6458400" cy="24120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lang="en-GB" dirty="0"/>
          </a:p>
          <a:p>
            <a:pPr marL="0" lvl="0" indent="0" algn="l" rtl="0">
              <a:spcBef>
                <a:spcPts val="0"/>
              </a:spcBef>
              <a:spcAft>
                <a:spcPts val="0"/>
              </a:spcAft>
              <a:buNone/>
            </a:pPr>
            <a:r>
              <a:rPr lang="en-GB" dirty="0"/>
              <a:t>WE NEED TO DO A LOT OF WORK ON LITTER </a:t>
            </a:r>
            <a:endParaRPr dirty="0"/>
          </a:p>
        </p:txBody>
      </p:sp>
      <p:grpSp>
        <p:nvGrpSpPr>
          <p:cNvPr id="20" name="Group 19"/>
          <p:cNvGrpSpPr/>
          <p:nvPr/>
        </p:nvGrpSpPr>
        <p:grpSpPr>
          <a:xfrm>
            <a:off x="695425" y="4850539"/>
            <a:ext cx="2343080" cy="722475"/>
            <a:chOff x="695425" y="4850539"/>
            <a:chExt cx="2343080" cy="722475"/>
          </a:xfrm>
        </p:grpSpPr>
        <p:pic>
          <p:nvPicPr>
            <p:cNvPr id="21" name="Google Shape;101;p15"/>
            <p:cNvPicPr preferRelativeResize="0"/>
            <p:nvPr/>
          </p:nvPicPr>
          <p:blipFill>
            <a:blip r:embed="rId5">
              <a:alphaModFix/>
            </a:blip>
            <a:stretch>
              <a:fillRect/>
            </a:stretch>
          </p:blipFill>
          <p:spPr>
            <a:xfrm>
              <a:off x="695425" y="4886925"/>
              <a:ext cx="2143125" cy="653425"/>
            </a:xfrm>
            <a:prstGeom prst="rect">
              <a:avLst/>
            </a:prstGeom>
            <a:noFill/>
            <a:ln>
              <a:noFill/>
            </a:ln>
          </p:spPr>
        </p:pic>
        <p:sp>
          <p:nvSpPr>
            <p:cNvPr id="22" name="Google Shape;102;p15"/>
            <p:cNvSpPr txBox="1"/>
            <p:nvPr/>
          </p:nvSpPr>
          <p:spPr>
            <a:xfrm>
              <a:off x="811605" y="4850539"/>
              <a:ext cx="2226900" cy="722475"/>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GB" sz="1300" b="1">
                  <a:solidFill>
                    <a:schemeClr val="dk1"/>
                  </a:solidFill>
                </a:rPr>
                <a:t>Our Ideas &amp; Thoughts </a:t>
              </a:r>
              <a:endParaRPr sz="1500" b="1"/>
            </a:p>
          </p:txBody>
        </p:sp>
      </p:grpSp>
      <p:sp>
        <p:nvSpPr>
          <p:cNvPr id="224" name="Google Shape;224;p21"/>
          <p:cNvSpPr txBox="1"/>
          <p:nvPr/>
        </p:nvSpPr>
        <p:spPr>
          <a:xfrm>
            <a:off x="1116000" y="1360554"/>
            <a:ext cx="5025900" cy="874825"/>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a:solidFill>
                  <a:schemeClr val="dk1"/>
                </a:solidFill>
              </a:rPr>
              <a:t>Have young people in your school created anti-litter posters and signs, or delivered an anti-litter assembly or campaign, in the past twelve months?</a:t>
            </a:r>
            <a:endParaRPr sz="1300">
              <a:solidFill>
                <a:schemeClr val="dk1"/>
              </a:solidFill>
            </a:endParaRPr>
          </a:p>
        </p:txBody>
      </p:sp>
      <p:pic>
        <p:nvPicPr>
          <p:cNvPr id="225" name="Google Shape;225;p21"/>
          <p:cNvPicPr preferRelativeResize="0"/>
          <p:nvPr/>
        </p:nvPicPr>
        <p:blipFill>
          <a:blip r:embed="rId6">
            <a:alphaModFix/>
          </a:blip>
          <a:stretch>
            <a:fillRect/>
          </a:stretch>
        </p:blipFill>
        <p:spPr>
          <a:xfrm>
            <a:off x="561600" y="1584382"/>
            <a:ext cx="422519" cy="427169"/>
          </a:xfrm>
          <a:prstGeom prst="rect">
            <a:avLst/>
          </a:prstGeom>
          <a:noFill/>
          <a:ln>
            <a:noFill/>
          </a:ln>
        </p:spPr>
      </p:pic>
      <p:sp>
        <p:nvSpPr>
          <p:cNvPr id="23" name="TextBox 22"/>
          <p:cNvSpPr txBox="1">
            <a:spLocks/>
          </p:cNvSpPr>
          <p:nvPr/>
        </p:nvSpPr>
        <p:spPr>
          <a:xfrm>
            <a:off x="6346800" y="1505579"/>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pic>
        <p:nvPicPr>
          <p:cNvPr id="227" name="Google Shape;227;p21"/>
          <p:cNvPicPr preferRelativeResize="0"/>
          <p:nvPr/>
        </p:nvPicPr>
        <p:blipFill>
          <a:blip r:embed="rId7">
            <a:alphaModFix/>
          </a:blip>
          <a:stretch>
            <a:fillRect/>
          </a:stretch>
        </p:blipFill>
        <p:spPr>
          <a:xfrm>
            <a:off x="561600" y="3701520"/>
            <a:ext cx="422519" cy="426649"/>
          </a:xfrm>
          <a:prstGeom prst="rect">
            <a:avLst/>
          </a:prstGeom>
          <a:noFill/>
          <a:ln>
            <a:noFill/>
          </a:ln>
        </p:spPr>
      </p:pic>
      <p:sp>
        <p:nvSpPr>
          <p:cNvPr id="24" name="TextBox 23"/>
          <p:cNvSpPr txBox="1">
            <a:spLocks/>
          </p:cNvSpPr>
          <p:nvPr/>
        </p:nvSpPr>
        <p:spPr>
          <a:xfrm>
            <a:off x="6346800" y="3622457"/>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sp>
        <p:nvSpPr>
          <p:cNvPr id="26" name="Google Shape;224;p21"/>
          <p:cNvSpPr txBox="1"/>
          <p:nvPr/>
        </p:nvSpPr>
        <p:spPr>
          <a:xfrm>
            <a:off x="1116000" y="3362400"/>
            <a:ext cx="5025900" cy="1104888"/>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a:solidFill>
                  <a:schemeClr val="dk1"/>
                </a:solidFill>
              </a:rPr>
              <a:t>Approach three schoolmates, or members of staff, and ask them, "Why is litter bad?" Did any of them mention one (or more) of the following reasons: it harms wildlife, costs a lot of money to clean up or it can pose a threat to humans?</a:t>
            </a:r>
            <a:endParaRPr sz="1300">
              <a:solidFill>
                <a:schemeClr val="dk1"/>
              </a:solidFill>
            </a:endParaRPr>
          </a:p>
        </p:txBody>
      </p:sp>
      <p:pic>
        <p:nvPicPr>
          <p:cNvPr id="226" name="Google Shape;226;p21"/>
          <p:cNvPicPr preferRelativeResize="0"/>
          <p:nvPr/>
        </p:nvPicPr>
        <p:blipFill>
          <a:blip r:embed="rId8">
            <a:alphaModFix/>
          </a:blip>
          <a:stretch>
            <a:fillRect/>
          </a:stretch>
        </p:blipFill>
        <p:spPr>
          <a:xfrm>
            <a:off x="561600" y="2585566"/>
            <a:ext cx="422519" cy="426649"/>
          </a:xfrm>
          <a:prstGeom prst="rect">
            <a:avLst/>
          </a:prstGeom>
          <a:noFill/>
          <a:ln>
            <a:noFill/>
          </a:ln>
        </p:spPr>
      </p:pic>
      <p:sp>
        <p:nvSpPr>
          <p:cNvPr id="25" name="TextBox 24"/>
          <p:cNvSpPr txBox="1">
            <a:spLocks/>
          </p:cNvSpPr>
          <p:nvPr/>
        </p:nvSpPr>
        <p:spPr>
          <a:xfrm>
            <a:off x="6346800" y="2506503"/>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sp>
        <p:nvSpPr>
          <p:cNvPr id="27" name="Google Shape;224;p21"/>
          <p:cNvSpPr txBox="1"/>
          <p:nvPr/>
        </p:nvSpPr>
        <p:spPr>
          <a:xfrm>
            <a:off x="1116000" y="2476509"/>
            <a:ext cx="5025900" cy="644762"/>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a:solidFill>
                  <a:schemeClr val="dk1"/>
                </a:solidFill>
              </a:rPr>
              <a:t>Explore your school grounds for a few minutes, are they entirely free of litter (make sure to also look at the perimeters)?</a:t>
            </a:r>
            <a:endParaRPr sz="1300">
              <a:solidFill>
                <a:schemeClr val="dk1"/>
              </a:solidFill>
            </a:endParaRPr>
          </a:p>
        </p:txBody>
      </p:sp>
      <p:sp>
        <p:nvSpPr>
          <p:cNvPr id="31" name="TextBox 30"/>
          <p:cNvSpPr txBox="1">
            <a:spLocks/>
          </p:cNvSpPr>
          <p:nvPr/>
        </p:nvSpPr>
        <p:spPr>
          <a:xfrm>
            <a:off x="6346800" y="4312800"/>
            <a:ext cx="576000" cy="584775"/>
          </a:xfrm>
          <a:prstGeom prst="rect">
            <a:avLst/>
          </a:prstGeom>
          <a:noFill/>
          <a:ln w="38100">
            <a:solidFill>
              <a:srgbClr val="F39200"/>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1</a:t>
            </a:r>
          </a:p>
        </p:txBody>
      </p:sp>
    </p:spTree>
    <p:extLst>
      <p:ext uri="{BB962C8B-B14F-4D97-AF65-F5344CB8AC3E}">
        <p14:creationId xmlns:p14="http://schemas.microsoft.com/office/powerpoint/2010/main" val="2023652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45"/>
        <p:cNvGrpSpPr/>
        <p:nvPr/>
      </p:nvGrpSpPr>
      <p:grpSpPr>
        <a:xfrm>
          <a:off x="0" y="0"/>
          <a:ext cx="0" cy="0"/>
          <a:chOff x="0" y="0"/>
          <a:chExt cx="0" cy="0"/>
        </a:xfrm>
      </p:grpSpPr>
      <p:sp>
        <p:nvSpPr>
          <p:cNvPr id="246" name="Google Shape;246;p22"/>
          <p:cNvSpPr txBox="1"/>
          <p:nvPr/>
        </p:nvSpPr>
        <p:spPr>
          <a:xfrm>
            <a:off x="636900" y="1217100"/>
            <a:ext cx="6286200" cy="92329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800"/>
              <a:t>Marine</a:t>
            </a:r>
          </a:p>
        </p:txBody>
      </p:sp>
      <p:cxnSp>
        <p:nvCxnSpPr>
          <p:cNvPr id="261" name="Google Shape;261;p22"/>
          <p:cNvCxnSpPr/>
          <p:nvPr/>
        </p:nvCxnSpPr>
        <p:spPr>
          <a:xfrm rot="10800000">
            <a:off x="666850" y="2362675"/>
            <a:ext cx="5638800" cy="0"/>
          </a:xfrm>
          <a:prstGeom prst="straightConnector1">
            <a:avLst/>
          </a:prstGeom>
          <a:noFill/>
          <a:ln w="19050" cap="flat" cmpd="sng">
            <a:solidFill>
              <a:srgbClr val="EA5A12"/>
            </a:solidFill>
            <a:prstDash val="solid"/>
            <a:round/>
            <a:headEnd type="none" w="med" len="med"/>
            <a:tailEnd type="none" w="med" len="med"/>
          </a:ln>
        </p:spPr>
      </p:cxnSp>
      <p:sp>
        <p:nvSpPr>
          <p:cNvPr id="20" name="TextBox 19"/>
          <p:cNvSpPr txBox="1"/>
          <p:nvPr/>
        </p:nvSpPr>
        <p:spPr>
          <a:xfrm>
            <a:off x="6210000" y="2208786"/>
            <a:ext cx="850113" cy="307777"/>
          </a:xfrm>
          <a:prstGeom prst="rect">
            <a:avLst/>
          </a:prstGeom>
          <a:noFill/>
        </p:spPr>
        <p:txBody>
          <a:bodyPr wrap="square" rtlCol="0">
            <a:spAutoFit/>
          </a:bodyPr>
          <a:lstStyle/>
          <a:p>
            <a:pPr algn="ctr"/>
            <a:r>
              <a:rPr lang="en-GB"/>
              <a:t>Y/N</a:t>
            </a:r>
          </a:p>
        </p:txBody>
      </p:sp>
      <p:sp>
        <p:nvSpPr>
          <p:cNvPr id="247" name="Google Shape;247;p22"/>
          <p:cNvSpPr txBox="1"/>
          <p:nvPr/>
        </p:nvSpPr>
        <p:spPr>
          <a:xfrm>
            <a:off x="1116000" y="2879242"/>
            <a:ext cx="5025900" cy="384690"/>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Has your school placed a ban on balloon releases and glitter?</a:t>
            </a:r>
            <a:endParaRPr sz="1300">
              <a:solidFill>
                <a:schemeClr val="dk1"/>
              </a:solidFill>
            </a:endParaRPr>
          </a:p>
        </p:txBody>
      </p:sp>
      <p:pic>
        <p:nvPicPr>
          <p:cNvPr id="248" name="Google Shape;248;p22"/>
          <p:cNvPicPr preferRelativeResize="0"/>
          <p:nvPr/>
        </p:nvPicPr>
        <p:blipFill>
          <a:blip r:embed="rId4">
            <a:alphaModFix/>
          </a:blip>
          <a:stretch>
            <a:fillRect/>
          </a:stretch>
        </p:blipFill>
        <p:spPr>
          <a:xfrm>
            <a:off x="561600" y="2858260"/>
            <a:ext cx="422519" cy="426654"/>
          </a:xfrm>
          <a:prstGeom prst="rect">
            <a:avLst/>
          </a:prstGeom>
          <a:noFill/>
          <a:ln>
            <a:noFill/>
          </a:ln>
        </p:spPr>
      </p:pic>
      <p:sp>
        <p:nvSpPr>
          <p:cNvPr id="27" name="TextBox 26"/>
          <p:cNvSpPr txBox="1">
            <a:spLocks/>
          </p:cNvSpPr>
          <p:nvPr/>
        </p:nvSpPr>
        <p:spPr>
          <a:xfrm>
            <a:off x="6346800" y="2779200"/>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pic>
        <p:nvPicPr>
          <p:cNvPr id="263" name="Google Shape;263;p22"/>
          <p:cNvPicPr preferRelativeResize="0"/>
          <p:nvPr/>
        </p:nvPicPr>
        <p:blipFill>
          <a:blip r:embed="rId5">
            <a:alphaModFix/>
          </a:blip>
          <a:stretch>
            <a:fillRect/>
          </a:stretch>
        </p:blipFill>
        <p:spPr>
          <a:xfrm>
            <a:off x="561600" y="8495603"/>
            <a:ext cx="422519" cy="427169"/>
          </a:xfrm>
          <a:prstGeom prst="rect">
            <a:avLst/>
          </a:prstGeom>
          <a:noFill/>
          <a:ln>
            <a:noFill/>
          </a:ln>
        </p:spPr>
      </p:pic>
      <p:sp>
        <p:nvSpPr>
          <p:cNvPr id="26" name="Google Shape;247;p22"/>
          <p:cNvSpPr txBox="1"/>
          <p:nvPr/>
        </p:nvSpPr>
        <p:spPr>
          <a:xfrm>
            <a:off x="1116000" y="8416815"/>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Speak to a member of your school's site team, do they only use environmentally-friendly cleaning products in your school?</a:t>
            </a:r>
            <a:endParaRPr sz="1300">
              <a:solidFill>
                <a:schemeClr val="dk1"/>
              </a:solidFill>
            </a:endParaRPr>
          </a:p>
        </p:txBody>
      </p:sp>
      <p:sp>
        <p:nvSpPr>
          <p:cNvPr id="28" name="TextBox 27"/>
          <p:cNvSpPr txBox="1">
            <a:spLocks/>
          </p:cNvSpPr>
          <p:nvPr/>
        </p:nvSpPr>
        <p:spPr>
          <a:xfrm>
            <a:off x="6346800" y="8416800"/>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pic>
        <p:nvPicPr>
          <p:cNvPr id="249" name="Google Shape;249;p22"/>
          <p:cNvPicPr preferRelativeResize="0"/>
          <p:nvPr/>
        </p:nvPicPr>
        <p:blipFill>
          <a:blip r:embed="rId6">
            <a:alphaModFix/>
          </a:blip>
          <a:stretch>
            <a:fillRect/>
          </a:stretch>
        </p:blipFill>
        <p:spPr>
          <a:xfrm>
            <a:off x="561600" y="3797860"/>
            <a:ext cx="422519" cy="426654"/>
          </a:xfrm>
          <a:prstGeom prst="rect">
            <a:avLst/>
          </a:prstGeom>
          <a:noFill/>
          <a:ln>
            <a:noFill/>
          </a:ln>
        </p:spPr>
      </p:pic>
      <p:sp>
        <p:nvSpPr>
          <p:cNvPr id="21" name="Google Shape;247;p22"/>
          <p:cNvSpPr txBox="1"/>
          <p:nvPr/>
        </p:nvSpPr>
        <p:spPr>
          <a:xfrm>
            <a:off x="1116000" y="3718815"/>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Has your school banned laminating, or does it have a strict laminating policy?</a:t>
            </a:r>
            <a:endParaRPr sz="1300">
              <a:solidFill>
                <a:schemeClr val="dk1"/>
              </a:solidFill>
            </a:endParaRPr>
          </a:p>
        </p:txBody>
      </p:sp>
      <p:sp>
        <p:nvSpPr>
          <p:cNvPr id="29" name="TextBox 28"/>
          <p:cNvSpPr txBox="1">
            <a:spLocks/>
          </p:cNvSpPr>
          <p:nvPr/>
        </p:nvSpPr>
        <p:spPr>
          <a:xfrm>
            <a:off x="6346800" y="3718800"/>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pic>
        <p:nvPicPr>
          <p:cNvPr id="250" name="Google Shape;250;p22"/>
          <p:cNvPicPr preferRelativeResize="0"/>
          <p:nvPr/>
        </p:nvPicPr>
        <p:blipFill>
          <a:blip r:embed="rId7">
            <a:alphaModFix/>
          </a:blip>
          <a:stretch>
            <a:fillRect/>
          </a:stretch>
        </p:blipFill>
        <p:spPr>
          <a:xfrm>
            <a:off x="561600" y="4737460"/>
            <a:ext cx="422519" cy="426654"/>
          </a:xfrm>
          <a:prstGeom prst="rect">
            <a:avLst/>
          </a:prstGeom>
          <a:noFill/>
          <a:ln>
            <a:noFill/>
          </a:ln>
        </p:spPr>
      </p:pic>
      <p:sp>
        <p:nvSpPr>
          <p:cNvPr id="22" name="Google Shape;247;p22"/>
          <p:cNvSpPr txBox="1"/>
          <p:nvPr/>
        </p:nvSpPr>
        <p:spPr>
          <a:xfrm>
            <a:off x="1116000" y="4658415"/>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Has your school organised and completed a beach river or canal clean in the last twelve months?</a:t>
            </a:r>
            <a:endParaRPr sz="1300">
              <a:solidFill>
                <a:schemeClr val="dk1"/>
              </a:solidFill>
            </a:endParaRPr>
          </a:p>
        </p:txBody>
      </p:sp>
      <p:sp>
        <p:nvSpPr>
          <p:cNvPr id="30" name="TextBox 29"/>
          <p:cNvSpPr txBox="1">
            <a:spLocks/>
          </p:cNvSpPr>
          <p:nvPr/>
        </p:nvSpPr>
        <p:spPr>
          <a:xfrm>
            <a:off x="6346800" y="4658400"/>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pic>
        <p:nvPicPr>
          <p:cNvPr id="251" name="Google Shape;251;p22"/>
          <p:cNvPicPr preferRelativeResize="0"/>
          <p:nvPr/>
        </p:nvPicPr>
        <p:blipFill>
          <a:blip r:embed="rId8">
            <a:alphaModFix/>
          </a:blip>
          <a:stretch>
            <a:fillRect/>
          </a:stretch>
        </p:blipFill>
        <p:spPr>
          <a:xfrm>
            <a:off x="561600" y="5677320"/>
            <a:ext cx="422519" cy="426134"/>
          </a:xfrm>
          <a:prstGeom prst="rect">
            <a:avLst/>
          </a:prstGeom>
          <a:noFill/>
          <a:ln>
            <a:noFill/>
          </a:ln>
        </p:spPr>
      </p:pic>
      <p:sp>
        <p:nvSpPr>
          <p:cNvPr id="23" name="Google Shape;247;p22"/>
          <p:cNvSpPr txBox="1"/>
          <p:nvPr/>
        </p:nvSpPr>
        <p:spPr>
          <a:xfrm>
            <a:off x="1116000" y="5598015"/>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In the past twelve months, has your school planned any events to raise funds for, or awareness of, marine life conservation?</a:t>
            </a:r>
            <a:endParaRPr sz="1300">
              <a:solidFill>
                <a:schemeClr val="dk1"/>
              </a:solidFill>
            </a:endParaRPr>
          </a:p>
        </p:txBody>
      </p:sp>
      <p:sp>
        <p:nvSpPr>
          <p:cNvPr id="31" name="TextBox 30"/>
          <p:cNvSpPr txBox="1">
            <a:spLocks/>
          </p:cNvSpPr>
          <p:nvPr/>
        </p:nvSpPr>
        <p:spPr>
          <a:xfrm>
            <a:off x="6346800" y="5598000"/>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pic>
        <p:nvPicPr>
          <p:cNvPr id="252" name="Google Shape;252;p22"/>
          <p:cNvPicPr preferRelativeResize="0"/>
          <p:nvPr/>
        </p:nvPicPr>
        <p:blipFill>
          <a:blip r:embed="rId9">
            <a:alphaModFix/>
          </a:blip>
          <a:stretch>
            <a:fillRect/>
          </a:stretch>
        </p:blipFill>
        <p:spPr>
          <a:xfrm>
            <a:off x="561600" y="6616920"/>
            <a:ext cx="422519" cy="426134"/>
          </a:xfrm>
          <a:prstGeom prst="rect">
            <a:avLst/>
          </a:prstGeom>
          <a:noFill/>
          <a:ln>
            <a:noFill/>
          </a:ln>
        </p:spPr>
      </p:pic>
      <p:sp>
        <p:nvSpPr>
          <p:cNvPr id="24" name="Google Shape;247;p22"/>
          <p:cNvSpPr txBox="1"/>
          <p:nvPr/>
        </p:nvSpPr>
        <p:spPr>
          <a:xfrm>
            <a:off x="1116000" y="6537615"/>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Has your school created any mural or sculptural artworks, to highlight how single-use plastics can harm marine life?</a:t>
            </a:r>
            <a:endParaRPr sz="1300">
              <a:solidFill>
                <a:schemeClr val="dk1"/>
              </a:solidFill>
            </a:endParaRPr>
          </a:p>
        </p:txBody>
      </p:sp>
      <p:sp>
        <p:nvSpPr>
          <p:cNvPr id="32" name="TextBox 31"/>
          <p:cNvSpPr txBox="1">
            <a:spLocks/>
          </p:cNvSpPr>
          <p:nvPr/>
        </p:nvSpPr>
        <p:spPr>
          <a:xfrm>
            <a:off x="6346800" y="6537600"/>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pic>
        <p:nvPicPr>
          <p:cNvPr id="253" name="Google Shape;253;p22"/>
          <p:cNvPicPr preferRelativeResize="0"/>
          <p:nvPr/>
        </p:nvPicPr>
        <p:blipFill>
          <a:blip r:embed="rId10">
            <a:alphaModFix/>
          </a:blip>
          <a:stretch>
            <a:fillRect/>
          </a:stretch>
        </p:blipFill>
        <p:spPr>
          <a:xfrm>
            <a:off x="561600" y="7556003"/>
            <a:ext cx="422519" cy="427169"/>
          </a:xfrm>
          <a:prstGeom prst="rect">
            <a:avLst/>
          </a:prstGeom>
          <a:noFill/>
          <a:ln>
            <a:noFill/>
          </a:ln>
        </p:spPr>
      </p:pic>
      <p:sp>
        <p:nvSpPr>
          <p:cNvPr id="25" name="Google Shape;247;p22"/>
          <p:cNvSpPr txBox="1"/>
          <p:nvPr/>
        </p:nvSpPr>
        <p:spPr>
          <a:xfrm>
            <a:off x="1116000" y="7477215"/>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Find a teacher in your school (not the Eco-Coordinator) have they taught any lessons on plastic pollution in the last 12 months?</a:t>
            </a:r>
            <a:endParaRPr sz="1300">
              <a:solidFill>
                <a:schemeClr val="dk1"/>
              </a:solidFill>
            </a:endParaRPr>
          </a:p>
        </p:txBody>
      </p:sp>
      <p:sp>
        <p:nvSpPr>
          <p:cNvPr id="33" name="TextBox 32"/>
          <p:cNvSpPr txBox="1">
            <a:spLocks/>
          </p:cNvSpPr>
          <p:nvPr/>
        </p:nvSpPr>
        <p:spPr>
          <a:xfrm>
            <a:off x="6346800" y="7477200"/>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spTree>
    <p:extLst>
      <p:ext uri="{BB962C8B-B14F-4D97-AF65-F5344CB8AC3E}">
        <p14:creationId xmlns:p14="http://schemas.microsoft.com/office/powerpoint/2010/main" val="529821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23"/>
        <p:cNvGrpSpPr/>
        <p:nvPr/>
      </p:nvGrpSpPr>
      <p:grpSpPr>
        <a:xfrm>
          <a:off x="0" y="0"/>
          <a:ext cx="0" cy="0"/>
          <a:chOff x="0" y="0"/>
          <a:chExt cx="0" cy="0"/>
        </a:xfrm>
      </p:grpSpPr>
      <p:sp>
        <p:nvSpPr>
          <p:cNvPr id="231" name="Google Shape;231;p21"/>
          <p:cNvSpPr txBox="1"/>
          <p:nvPr/>
        </p:nvSpPr>
        <p:spPr>
          <a:xfrm>
            <a:off x="550800" y="7964550"/>
            <a:ext cx="6458400" cy="1262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grpSp>
        <p:nvGrpSpPr>
          <p:cNvPr id="232" name="Google Shape;232;p21"/>
          <p:cNvGrpSpPr/>
          <p:nvPr/>
        </p:nvGrpSpPr>
        <p:grpSpPr>
          <a:xfrm>
            <a:off x="208325" y="8250150"/>
            <a:ext cx="690900" cy="690900"/>
            <a:chOff x="208325" y="8250150"/>
            <a:chExt cx="690900" cy="690900"/>
          </a:xfrm>
        </p:grpSpPr>
        <p:sp>
          <p:nvSpPr>
            <p:cNvPr id="233" name="Google Shape;233;p21"/>
            <p:cNvSpPr/>
            <p:nvPr/>
          </p:nvSpPr>
          <p:spPr>
            <a:xfrm>
              <a:off x="208325" y="8250150"/>
              <a:ext cx="690900" cy="690900"/>
            </a:xfrm>
            <a:prstGeom prst="ellipse">
              <a:avLst/>
            </a:prstGeom>
            <a:solidFill>
              <a:srgbClr val="F6B0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4" name="Google Shape;234;p21"/>
            <p:cNvPicPr preferRelativeResize="0"/>
            <p:nvPr/>
          </p:nvPicPr>
          <p:blipFill>
            <a:blip r:embed="rId4">
              <a:alphaModFix/>
            </a:blip>
            <a:stretch>
              <a:fillRect/>
            </a:stretch>
          </p:blipFill>
          <p:spPr>
            <a:xfrm>
              <a:off x="335985" y="8324345"/>
              <a:ext cx="435446" cy="542371"/>
            </a:xfrm>
            <a:prstGeom prst="rect">
              <a:avLst/>
            </a:prstGeom>
            <a:noFill/>
            <a:ln>
              <a:noFill/>
            </a:ln>
          </p:spPr>
        </p:pic>
      </p:grpSp>
      <p:sp>
        <p:nvSpPr>
          <p:cNvPr id="235" name="Google Shape;235;p21"/>
          <p:cNvSpPr txBox="1"/>
          <p:nvPr/>
        </p:nvSpPr>
        <p:spPr>
          <a:xfrm>
            <a:off x="1022400" y="8078480"/>
            <a:ext cx="5596800" cy="1034099"/>
          </a:xfrm>
          <a:prstGeom prst="rect">
            <a:avLst/>
          </a:prstGeom>
          <a:noFill/>
          <a:ln>
            <a:noFill/>
          </a:ln>
        </p:spPr>
        <p:txBody>
          <a:bodyPr spcFirstLastPara="1" wrap="square" lIns="91425" tIns="91425" rIns="91425" bIns="91425" anchor="t" anchorCtr="0">
            <a:spAutoFit/>
          </a:bodyPr>
          <a:lstStyle/>
          <a:p>
            <a:pPr lvl="0">
              <a:lnSpc>
                <a:spcPct val="115000"/>
              </a:lnSpc>
            </a:pPr>
            <a:r>
              <a:rPr lang="en-GB" sz="1600">
                <a:solidFill>
                  <a:schemeClr val="dk1"/>
                </a:solidFill>
              </a:rPr>
              <a:t>Seagrass can capture and store carbon </a:t>
            </a:r>
            <a:r>
              <a:rPr lang="en-GB" sz="1600" b="1">
                <a:solidFill>
                  <a:schemeClr val="dk1"/>
                </a:solidFill>
              </a:rPr>
              <a:t>35 times faster</a:t>
            </a:r>
            <a:r>
              <a:rPr lang="en-GB" sz="1600">
                <a:solidFill>
                  <a:schemeClr val="dk1"/>
                </a:solidFill>
              </a:rPr>
              <a:t> than a rainforest – unfortunately </a:t>
            </a:r>
            <a:r>
              <a:rPr lang="en-GB" sz="1600" b="1">
                <a:solidFill>
                  <a:schemeClr val="dk1"/>
                </a:solidFill>
              </a:rPr>
              <a:t>92% </a:t>
            </a:r>
            <a:r>
              <a:rPr lang="en-GB" sz="1600">
                <a:solidFill>
                  <a:schemeClr val="dk1"/>
                </a:solidFill>
              </a:rPr>
              <a:t>of the UK’s seagrass has been lost in the past two centuries. </a:t>
            </a:r>
            <a:endParaRPr sz="1600">
              <a:solidFill>
                <a:schemeClr val="dk1"/>
              </a:solidFill>
            </a:endParaRPr>
          </a:p>
        </p:txBody>
      </p:sp>
      <p:sp>
        <p:nvSpPr>
          <p:cNvPr id="237" name="Google Shape;237;p21"/>
          <p:cNvSpPr txBox="1"/>
          <p:nvPr/>
        </p:nvSpPr>
        <p:spPr>
          <a:xfrm>
            <a:off x="5194350" y="4406400"/>
            <a:ext cx="1520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dk1"/>
                </a:solidFill>
              </a:rPr>
              <a:t>Total Score</a:t>
            </a:r>
            <a:endParaRPr sz="700">
              <a:solidFill>
                <a:schemeClr val="dk1"/>
              </a:solidFill>
            </a:endParaRPr>
          </a:p>
        </p:txBody>
      </p:sp>
      <p:sp>
        <p:nvSpPr>
          <p:cNvPr id="238" name="Google Shape;238;p21"/>
          <p:cNvSpPr txBox="1"/>
          <p:nvPr/>
        </p:nvSpPr>
        <p:spPr>
          <a:xfrm>
            <a:off x="550800" y="5209050"/>
            <a:ext cx="6458400" cy="24120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lang="en-GB" dirty="0"/>
          </a:p>
          <a:p>
            <a:pPr marL="0" lvl="0" indent="0" algn="l" rtl="0">
              <a:spcBef>
                <a:spcPts val="0"/>
              </a:spcBef>
              <a:spcAft>
                <a:spcPts val="0"/>
              </a:spcAft>
              <a:buNone/>
            </a:pPr>
            <a:r>
              <a:rPr lang="en-GB" dirty="0"/>
              <a:t>WE NEED TO PROMOTE THE NON-USE OF SINGLE USE PLASTICS </a:t>
            </a:r>
            <a:endParaRPr dirty="0"/>
          </a:p>
        </p:txBody>
      </p:sp>
      <p:grpSp>
        <p:nvGrpSpPr>
          <p:cNvPr id="20" name="Group 19"/>
          <p:cNvGrpSpPr/>
          <p:nvPr/>
        </p:nvGrpSpPr>
        <p:grpSpPr>
          <a:xfrm>
            <a:off x="695425" y="4850539"/>
            <a:ext cx="2343080" cy="722475"/>
            <a:chOff x="695425" y="4850539"/>
            <a:chExt cx="2343080" cy="722475"/>
          </a:xfrm>
        </p:grpSpPr>
        <p:pic>
          <p:nvPicPr>
            <p:cNvPr id="21" name="Google Shape;101;p15"/>
            <p:cNvPicPr preferRelativeResize="0"/>
            <p:nvPr/>
          </p:nvPicPr>
          <p:blipFill>
            <a:blip r:embed="rId5">
              <a:alphaModFix/>
            </a:blip>
            <a:stretch>
              <a:fillRect/>
            </a:stretch>
          </p:blipFill>
          <p:spPr>
            <a:xfrm>
              <a:off x="695425" y="4886925"/>
              <a:ext cx="2143125" cy="653425"/>
            </a:xfrm>
            <a:prstGeom prst="rect">
              <a:avLst/>
            </a:prstGeom>
            <a:noFill/>
            <a:ln>
              <a:noFill/>
            </a:ln>
          </p:spPr>
        </p:pic>
        <p:sp>
          <p:nvSpPr>
            <p:cNvPr id="22" name="Google Shape;102;p15"/>
            <p:cNvSpPr txBox="1"/>
            <p:nvPr/>
          </p:nvSpPr>
          <p:spPr>
            <a:xfrm>
              <a:off x="811605" y="4850539"/>
              <a:ext cx="2226900" cy="722475"/>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GB" sz="1300" b="1">
                  <a:solidFill>
                    <a:schemeClr val="dk1"/>
                  </a:solidFill>
                </a:rPr>
                <a:t>Our Ideas &amp; Thoughts </a:t>
              </a:r>
              <a:endParaRPr sz="1500" b="1"/>
            </a:p>
          </p:txBody>
        </p:sp>
      </p:grpSp>
      <p:sp>
        <p:nvSpPr>
          <p:cNvPr id="224" name="Google Shape;224;p21"/>
          <p:cNvSpPr txBox="1"/>
          <p:nvPr/>
        </p:nvSpPr>
        <p:spPr>
          <a:xfrm>
            <a:off x="1116000" y="1360800"/>
            <a:ext cx="5025900" cy="644762"/>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a:solidFill>
                  <a:schemeClr val="dk1"/>
                </a:solidFill>
              </a:rPr>
              <a:t>Speak to your school's Art Subject Leader, have they stopped the purchase of single-use plastics to be used in art lessons?</a:t>
            </a:r>
            <a:endParaRPr sz="1300">
              <a:solidFill>
                <a:schemeClr val="dk1"/>
              </a:solidFill>
            </a:endParaRPr>
          </a:p>
        </p:txBody>
      </p:sp>
      <p:pic>
        <p:nvPicPr>
          <p:cNvPr id="225" name="Google Shape;225;p21"/>
          <p:cNvPicPr preferRelativeResize="0"/>
          <p:nvPr/>
        </p:nvPicPr>
        <p:blipFill>
          <a:blip r:embed="rId6">
            <a:alphaModFix/>
          </a:blip>
          <a:stretch>
            <a:fillRect/>
          </a:stretch>
        </p:blipFill>
        <p:spPr>
          <a:xfrm>
            <a:off x="561600" y="1469597"/>
            <a:ext cx="422519" cy="427169"/>
          </a:xfrm>
          <a:prstGeom prst="rect">
            <a:avLst/>
          </a:prstGeom>
          <a:noFill/>
          <a:ln>
            <a:noFill/>
          </a:ln>
        </p:spPr>
      </p:pic>
      <p:sp>
        <p:nvSpPr>
          <p:cNvPr id="23" name="TextBox 22"/>
          <p:cNvSpPr txBox="1">
            <a:spLocks/>
          </p:cNvSpPr>
          <p:nvPr/>
        </p:nvSpPr>
        <p:spPr>
          <a:xfrm>
            <a:off x="6346800" y="1390794"/>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pic>
        <p:nvPicPr>
          <p:cNvPr id="227" name="Google Shape;227;p21"/>
          <p:cNvPicPr preferRelativeResize="0"/>
          <p:nvPr/>
        </p:nvPicPr>
        <p:blipFill>
          <a:blip r:embed="rId7">
            <a:alphaModFix/>
          </a:blip>
          <a:stretch>
            <a:fillRect/>
          </a:stretch>
        </p:blipFill>
        <p:spPr>
          <a:xfrm>
            <a:off x="561600" y="3471457"/>
            <a:ext cx="422519" cy="426649"/>
          </a:xfrm>
          <a:prstGeom prst="rect">
            <a:avLst/>
          </a:prstGeom>
          <a:noFill/>
          <a:ln>
            <a:noFill/>
          </a:ln>
        </p:spPr>
      </p:pic>
      <p:sp>
        <p:nvSpPr>
          <p:cNvPr id="24" name="TextBox 23"/>
          <p:cNvSpPr txBox="1">
            <a:spLocks/>
          </p:cNvSpPr>
          <p:nvPr/>
        </p:nvSpPr>
        <p:spPr>
          <a:xfrm>
            <a:off x="6346800" y="3392394"/>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sp>
        <p:nvSpPr>
          <p:cNvPr id="26" name="Google Shape;224;p21"/>
          <p:cNvSpPr txBox="1"/>
          <p:nvPr/>
        </p:nvSpPr>
        <p:spPr>
          <a:xfrm>
            <a:off x="1116000" y="3362400"/>
            <a:ext cx="5025900" cy="644762"/>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a:solidFill>
                  <a:schemeClr val="dk1"/>
                </a:solidFill>
              </a:rPr>
              <a:t>Audit three schoolmate’s packed lunches can you find a reusable alternative to single-use plastics in each? </a:t>
            </a:r>
            <a:endParaRPr sz="1300">
              <a:solidFill>
                <a:schemeClr val="dk1"/>
              </a:solidFill>
            </a:endParaRPr>
          </a:p>
        </p:txBody>
      </p:sp>
      <p:pic>
        <p:nvPicPr>
          <p:cNvPr id="226" name="Google Shape;226;p21"/>
          <p:cNvPicPr preferRelativeResize="0"/>
          <p:nvPr/>
        </p:nvPicPr>
        <p:blipFill>
          <a:blip r:embed="rId8">
            <a:alphaModFix/>
          </a:blip>
          <a:stretch>
            <a:fillRect/>
          </a:stretch>
        </p:blipFill>
        <p:spPr>
          <a:xfrm>
            <a:off x="561600" y="2470657"/>
            <a:ext cx="422519" cy="426649"/>
          </a:xfrm>
          <a:prstGeom prst="rect">
            <a:avLst/>
          </a:prstGeom>
          <a:noFill/>
          <a:ln>
            <a:noFill/>
          </a:ln>
        </p:spPr>
      </p:pic>
      <p:sp>
        <p:nvSpPr>
          <p:cNvPr id="25" name="TextBox 24"/>
          <p:cNvSpPr txBox="1">
            <a:spLocks/>
          </p:cNvSpPr>
          <p:nvPr/>
        </p:nvSpPr>
        <p:spPr>
          <a:xfrm>
            <a:off x="6346800" y="2391594"/>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sp>
        <p:nvSpPr>
          <p:cNvPr id="27" name="Google Shape;224;p21"/>
          <p:cNvSpPr txBox="1"/>
          <p:nvPr/>
        </p:nvSpPr>
        <p:spPr>
          <a:xfrm>
            <a:off x="1116000" y="2131537"/>
            <a:ext cx="5025900" cy="1104888"/>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a:solidFill>
                  <a:schemeClr val="dk1"/>
                </a:solidFill>
              </a:rPr>
              <a:t>Speak to your school canteen staff, have they reduced their use of any single-use plastics in the previous year (e.g., finding alternatives to bottled water, sauce sachets, plastic cutlery or Clingfilm)?</a:t>
            </a:r>
            <a:endParaRPr sz="1300">
              <a:solidFill>
                <a:schemeClr val="dk1"/>
              </a:solidFill>
            </a:endParaRPr>
          </a:p>
        </p:txBody>
      </p:sp>
      <p:sp>
        <p:nvSpPr>
          <p:cNvPr id="31" name="TextBox 30"/>
          <p:cNvSpPr txBox="1">
            <a:spLocks/>
          </p:cNvSpPr>
          <p:nvPr/>
        </p:nvSpPr>
        <p:spPr>
          <a:xfrm>
            <a:off x="6346800" y="4312800"/>
            <a:ext cx="576000" cy="584775"/>
          </a:xfrm>
          <a:prstGeom prst="rect">
            <a:avLst/>
          </a:prstGeom>
          <a:noFill/>
          <a:ln w="38100">
            <a:solidFill>
              <a:srgbClr val="F39200"/>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6</a:t>
            </a:r>
          </a:p>
        </p:txBody>
      </p:sp>
    </p:spTree>
    <p:extLst>
      <p:ext uri="{BB962C8B-B14F-4D97-AF65-F5344CB8AC3E}">
        <p14:creationId xmlns:p14="http://schemas.microsoft.com/office/powerpoint/2010/main" val="1943623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45"/>
        <p:cNvGrpSpPr/>
        <p:nvPr/>
      </p:nvGrpSpPr>
      <p:grpSpPr>
        <a:xfrm>
          <a:off x="0" y="0"/>
          <a:ext cx="0" cy="0"/>
          <a:chOff x="0" y="0"/>
          <a:chExt cx="0" cy="0"/>
        </a:xfrm>
      </p:grpSpPr>
      <p:sp>
        <p:nvSpPr>
          <p:cNvPr id="246" name="Google Shape;246;p22"/>
          <p:cNvSpPr txBox="1"/>
          <p:nvPr/>
        </p:nvSpPr>
        <p:spPr>
          <a:xfrm>
            <a:off x="636900" y="1217100"/>
            <a:ext cx="6286200" cy="92329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800"/>
              <a:t>School Grounds</a:t>
            </a:r>
          </a:p>
        </p:txBody>
      </p:sp>
      <p:cxnSp>
        <p:nvCxnSpPr>
          <p:cNvPr id="261" name="Google Shape;261;p22"/>
          <p:cNvCxnSpPr/>
          <p:nvPr/>
        </p:nvCxnSpPr>
        <p:spPr>
          <a:xfrm rot="10800000">
            <a:off x="666850" y="2362675"/>
            <a:ext cx="5638800" cy="0"/>
          </a:xfrm>
          <a:prstGeom prst="straightConnector1">
            <a:avLst/>
          </a:prstGeom>
          <a:noFill/>
          <a:ln w="19050" cap="flat" cmpd="sng">
            <a:solidFill>
              <a:srgbClr val="EA5A12"/>
            </a:solidFill>
            <a:prstDash val="solid"/>
            <a:round/>
            <a:headEnd type="none" w="med" len="med"/>
            <a:tailEnd type="none" w="med" len="med"/>
          </a:ln>
        </p:spPr>
      </p:cxnSp>
      <p:sp>
        <p:nvSpPr>
          <p:cNvPr id="20" name="TextBox 19"/>
          <p:cNvSpPr txBox="1"/>
          <p:nvPr/>
        </p:nvSpPr>
        <p:spPr>
          <a:xfrm>
            <a:off x="6210000" y="2208786"/>
            <a:ext cx="850113" cy="307777"/>
          </a:xfrm>
          <a:prstGeom prst="rect">
            <a:avLst/>
          </a:prstGeom>
          <a:noFill/>
        </p:spPr>
        <p:txBody>
          <a:bodyPr wrap="square" rtlCol="0">
            <a:spAutoFit/>
          </a:bodyPr>
          <a:lstStyle/>
          <a:p>
            <a:pPr algn="ctr"/>
            <a:r>
              <a:rPr lang="en-GB"/>
              <a:t>Y/N</a:t>
            </a:r>
          </a:p>
        </p:txBody>
      </p:sp>
      <p:sp>
        <p:nvSpPr>
          <p:cNvPr id="247" name="Google Shape;247;p22"/>
          <p:cNvSpPr txBox="1"/>
          <p:nvPr/>
        </p:nvSpPr>
        <p:spPr>
          <a:xfrm>
            <a:off x="1116000" y="2779215"/>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Does each classroom in your school have an indoor plant that young people take responsibility for looking after?</a:t>
            </a:r>
            <a:endParaRPr sz="1300">
              <a:solidFill>
                <a:schemeClr val="dk1"/>
              </a:solidFill>
            </a:endParaRPr>
          </a:p>
        </p:txBody>
      </p:sp>
      <p:pic>
        <p:nvPicPr>
          <p:cNvPr id="248" name="Google Shape;248;p22"/>
          <p:cNvPicPr preferRelativeResize="0"/>
          <p:nvPr/>
        </p:nvPicPr>
        <p:blipFill>
          <a:blip r:embed="rId4">
            <a:alphaModFix/>
          </a:blip>
          <a:stretch>
            <a:fillRect/>
          </a:stretch>
        </p:blipFill>
        <p:spPr>
          <a:xfrm>
            <a:off x="561600" y="2858260"/>
            <a:ext cx="422519" cy="426654"/>
          </a:xfrm>
          <a:prstGeom prst="rect">
            <a:avLst/>
          </a:prstGeom>
          <a:noFill/>
          <a:ln>
            <a:noFill/>
          </a:ln>
        </p:spPr>
      </p:pic>
      <p:sp>
        <p:nvSpPr>
          <p:cNvPr id="27" name="TextBox 26"/>
          <p:cNvSpPr txBox="1">
            <a:spLocks/>
          </p:cNvSpPr>
          <p:nvPr/>
        </p:nvSpPr>
        <p:spPr>
          <a:xfrm>
            <a:off x="6346800" y="2779200"/>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pic>
        <p:nvPicPr>
          <p:cNvPr id="263" name="Google Shape;263;p22"/>
          <p:cNvPicPr preferRelativeResize="0"/>
          <p:nvPr/>
        </p:nvPicPr>
        <p:blipFill>
          <a:blip r:embed="rId5">
            <a:alphaModFix/>
          </a:blip>
          <a:stretch>
            <a:fillRect/>
          </a:stretch>
        </p:blipFill>
        <p:spPr>
          <a:xfrm>
            <a:off x="561600" y="8495603"/>
            <a:ext cx="422519" cy="427169"/>
          </a:xfrm>
          <a:prstGeom prst="rect">
            <a:avLst/>
          </a:prstGeom>
          <a:noFill/>
          <a:ln>
            <a:noFill/>
          </a:ln>
        </p:spPr>
      </p:pic>
      <p:sp>
        <p:nvSpPr>
          <p:cNvPr id="26" name="Google Shape;247;p22"/>
          <p:cNvSpPr txBox="1"/>
          <p:nvPr/>
        </p:nvSpPr>
        <p:spPr>
          <a:xfrm>
            <a:off x="1116000" y="8416815"/>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Does your school participate in No Mow May, or have an area(s) where grass isn’t cut?</a:t>
            </a:r>
            <a:endParaRPr sz="1300">
              <a:solidFill>
                <a:schemeClr val="dk1"/>
              </a:solidFill>
            </a:endParaRPr>
          </a:p>
        </p:txBody>
      </p:sp>
      <p:sp>
        <p:nvSpPr>
          <p:cNvPr id="28" name="TextBox 27"/>
          <p:cNvSpPr txBox="1">
            <a:spLocks/>
          </p:cNvSpPr>
          <p:nvPr/>
        </p:nvSpPr>
        <p:spPr>
          <a:xfrm>
            <a:off x="6346800" y="8416800"/>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pic>
        <p:nvPicPr>
          <p:cNvPr id="249" name="Google Shape;249;p22"/>
          <p:cNvPicPr preferRelativeResize="0"/>
          <p:nvPr/>
        </p:nvPicPr>
        <p:blipFill>
          <a:blip r:embed="rId6">
            <a:alphaModFix/>
          </a:blip>
          <a:stretch>
            <a:fillRect/>
          </a:stretch>
        </p:blipFill>
        <p:spPr>
          <a:xfrm>
            <a:off x="561600" y="3864535"/>
            <a:ext cx="422519" cy="426654"/>
          </a:xfrm>
          <a:prstGeom prst="rect">
            <a:avLst/>
          </a:prstGeom>
          <a:noFill/>
          <a:ln>
            <a:noFill/>
          </a:ln>
        </p:spPr>
      </p:pic>
      <p:sp>
        <p:nvSpPr>
          <p:cNvPr id="21" name="Google Shape;247;p22"/>
          <p:cNvSpPr txBox="1"/>
          <p:nvPr/>
        </p:nvSpPr>
        <p:spPr>
          <a:xfrm>
            <a:off x="1116000" y="3685462"/>
            <a:ext cx="5025900" cy="784800"/>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Has your school planted any trees in the last twelve months (this might be in your school grounds, local community, or by donating to a charity who plants trees on your behalf)?</a:t>
            </a:r>
            <a:endParaRPr sz="1300">
              <a:solidFill>
                <a:schemeClr val="dk1"/>
              </a:solidFill>
            </a:endParaRPr>
          </a:p>
        </p:txBody>
      </p:sp>
      <p:sp>
        <p:nvSpPr>
          <p:cNvPr id="29" name="TextBox 28"/>
          <p:cNvSpPr txBox="1">
            <a:spLocks/>
          </p:cNvSpPr>
          <p:nvPr/>
        </p:nvSpPr>
        <p:spPr>
          <a:xfrm>
            <a:off x="6346800" y="3785475"/>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pic>
        <p:nvPicPr>
          <p:cNvPr id="250" name="Google Shape;250;p22"/>
          <p:cNvPicPr preferRelativeResize="0"/>
          <p:nvPr/>
        </p:nvPicPr>
        <p:blipFill>
          <a:blip r:embed="rId7">
            <a:alphaModFix/>
          </a:blip>
          <a:stretch>
            <a:fillRect/>
          </a:stretch>
        </p:blipFill>
        <p:spPr>
          <a:xfrm>
            <a:off x="561600" y="4870810"/>
            <a:ext cx="422519" cy="426654"/>
          </a:xfrm>
          <a:prstGeom prst="rect">
            <a:avLst/>
          </a:prstGeom>
          <a:noFill/>
          <a:ln>
            <a:noFill/>
          </a:ln>
        </p:spPr>
      </p:pic>
      <p:sp>
        <p:nvSpPr>
          <p:cNvPr id="22" name="Google Shape;247;p22"/>
          <p:cNvSpPr txBox="1"/>
          <p:nvPr/>
        </p:nvSpPr>
        <p:spPr>
          <a:xfrm>
            <a:off x="1116000" y="4891792"/>
            <a:ext cx="5025900" cy="384690"/>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Does your school have an outdoor learning area?</a:t>
            </a:r>
            <a:endParaRPr sz="1300">
              <a:solidFill>
                <a:schemeClr val="dk1"/>
              </a:solidFill>
            </a:endParaRPr>
          </a:p>
        </p:txBody>
      </p:sp>
      <p:sp>
        <p:nvSpPr>
          <p:cNvPr id="30" name="TextBox 29"/>
          <p:cNvSpPr txBox="1">
            <a:spLocks/>
          </p:cNvSpPr>
          <p:nvPr/>
        </p:nvSpPr>
        <p:spPr>
          <a:xfrm>
            <a:off x="6346800" y="4791750"/>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pic>
        <p:nvPicPr>
          <p:cNvPr id="251" name="Google Shape;251;p22"/>
          <p:cNvPicPr preferRelativeResize="0"/>
          <p:nvPr/>
        </p:nvPicPr>
        <p:blipFill>
          <a:blip r:embed="rId8">
            <a:alphaModFix/>
          </a:blip>
          <a:stretch>
            <a:fillRect/>
          </a:stretch>
        </p:blipFill>
        <p:spPr>
          <a:xfrm>
            <a:off x="561600" y="5777333"/>
            <a:ext cx="422519" cy="426134"/>
          </a:xfrm>
          <a:prstGeom prst="rect">
            <a:avLst/>
          </a:prstGeom>
          <a:noFill/>
          <a:ln>
            <a:noFill/>
          </a:ln>
        </p:spPr>
      </p:pic>
      <p:sp>
        <p:nvSpPr>
          <p:cNvPr id="23" name="Google Shape;247;p22"/>
          <p:cNvSpPr txBox="1"/>
          <p:nvPr/>
        </p:nvSpPr>
        <p:spPr>
          <a:xfrm>
            <a:off x="1116000" y="5798055"/>
            <a:ext cx="5025900" cy="384690"/>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Does your school have a green roof or living wall?</a:t>
            </a:r>
            <a:endParaRPr sz="1300">
              <a:solidFill>
                <a:schemeClr val="dk1"/>
              </a:solidFill>
            </a:endParaRPr>
          </a:p>
        </p:txBody>
      </p:sp>
      <p:sp>
        <p:nvSpPr>
          <p:cNvPr id="31" name="TextBox 30"/>
          <p:cNvSpPr txBox="1">
            <a:spLocks/>
          </p:cNvSpPr>
          <p:nvPr/>
        </p:nvSpPr>
        <p:spPr>
          <a:xfrm>
            <a:off x="6346800" y="5698013"/>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pic>
        <p:nvPicPr>
          <p:cNvPr id="252" name="Google Shape;252;p22"/>
          <p:cNvPicPr preferRelativeResize="0"/>
          <p:nvPr/>
        </p:nvPicPr>
        <p:blipFill>
          <a:blip r:embed="rId9">
            <a:alphaModFix/>
          </a:blip>
          <a:stretch>
            <a:fillRect/>
          </a:stretch>
        </p:blipFill>
        <p:spPr>
          <a:xfrm>
            <a:off x="561600" y="6683596"/>
            <a:ext cx="422519" cy="426134"/>
          </a:xfrm>
          <a:prstGeom prst="rect">
            <a:avLst/>
          </a:prstGeom>
          <a:noFill/>
          <a:ln>
            <a:noFill/>
          </a:ln>
        </p:spPr>
      </p:pic>
      <p:sp>
        <p:nvSpPr>
          <p:cNvPr id="24" name="Google Shape;247;p22"/>
          <p:cNvSpPr txBox="1"/>
          <p:nvPr/>
        </p:nvSpPr>
        <p:spPr>
          <a:xfrm>
            <a:off x="1116000" y="6604291"/>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Does your school have a gardening club, or does it offer gardening lessons?</a:t>
            </a:r>
            <a:endParaRPr sz="1300">
              <a:solidFill>
                <a:schemeClr val="dk1"/>
              </a:solidFill>
            </a:endParaRPr>
          </a:p>
        </p:txBody>
      </p:sp>
      <p:sp>
        <p:nvSpPr>
          <p:cNvPr id="32" name="TextBox 31"/>
          <p:cNvSpPr txBox="1">
            <a:spLocks/>
          </p:cNvSpPr>
          <p:nvPr/>
        </p:nvSpPr>
        <p:spPr>
          <a:xfrm>
            <a:off x="6346800" y="6604276"/>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pic>
        <p:nvPicPr>
          <p:cNvPr id="253" name="Google Shape;253;p22"/>
          <p:cNvPicPr preferRelativeResize="0"/>
          <p:nvPr/>
        </p:nvPicPr>
        <p:blipFill>
          <a:blip r:embed="rId10">
            <a:alphaModFix/>
          </a:blip>
          <a:stretch>
            <a:fillRect/>
          </a:stretch>
        </p:blipFill>
        <p:spPr>
          <a:xfrm>
            <a:off x="561600" y="7589342"/>
            <a:ext cx="422519" cy="427169"/>
          </a:xfrm>
          <a:prstGeom prst="rect">
            <a:avLst/>
          </a:prstGeom>
          <a:noFill/>
          <a:ln>
            <a:noFill/>
          </a:ln>
        </p:spPr>
      </p:pic>
      <p:sp>
        <p:nvSpPr>
          <p:cNvPr id="25" name="Google Shape;247;p22"/>
          <p:cNvSpPr txBox="1"/>
          <p:nvPr/>
        </p:nvSpPr>
        <p:spPr>
          <a:xfrm>
            <a:off x="1116000" y="7610581"/>
            <a:ext cx="5025900" cy="384690"/>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Does your school have a greenhouse or </a:t>
            </a:r>
            <a:r>
              <a:rPr lang="en-GB" sz="1300" err="1">
                <a:solidFill>
                  <a:schemeClr val="dk1"/>
                </a:solidFill>
              </a:rPr>
              <a:t>polytunnel</a:t>
            </a:r>
            <a:r>
              <a:rPr lang="en-GB" sz="1300">
                <a:solidFill>
                  <a:schemeClr val="dk1"/>
                </a:solidFill>
              </a:rPr>
              <a:t>?</a:t>
            </a:r>
            <a:endParaRPr sz="1300">
              <a:solidFill>
                <a:schemeClr val="dk1"/>
              </a:solidFill>
            </a:endParaRPr>
          </a:p>
        </p:txBody>
      </p:sp>
      <p:sp>
        <p:nvSpPr>
          <p:cNvPr id="33" name="TextBox 32"/>
          <p:cNvSpPr txBox="1">
            <a:spLocks/>
          </p:cNvSpPr>
          <p:nvPr/>
        </p:nvSpPr>
        <p:spPr>
          <a:xfrm>
            <a:off x="6346800" y="7510539"/>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spTree>
    <p:extLst>
      <p:ext uri="{BB962C8B-B14F-4D97-AF65-F5344CB8AC3E}">
        <p14:creationId xmlns:p14="http://schemas.microsoft.com/office/powerpoint/2010/main" val="4062486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23"/>
        <p:cNvGrpSpPr/>
        <p:nvPr/>
      </p:nvGrpSpPr>
      <p:grpSpPr>
        <a:xfrm>
          <a:off x="0" y="0"/>
          <a:ext cx="0" cy="0"/>
          <a:chOff x="0" y="0"/>
          <a:chExt cx="0" cy="0"/>
        </a:xfrm>
      </p:grpSpPr>
      <p:sp>
        <p:nvSpPr>
          <p:cNvPr id="231" name="Google Shape;231;p21"/>
          <p:cNvSpPr txBox="1"/>
          <p:nvPr/>
        </p:nvSpPr>
        <p:spPr>
          <a:xfrm>
            <a:off x="550800" y="7964550"/>
            <a:ext cx="6458400" cy="1262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grpSp>
        <p:nvGrpSpPr>
          <p:cNvPr id="232" name="Google Shape;232;p21"/>
          <p:cNvGrpSpPr/>
          <p:nvPr/>
        </p:nvGrpSpPr>
        <p:grpSpPr>
          <a:xfrm>
            <a:off x="208325" y="8250150"/>
            <a:ext cx="690900" cy="690900"/>
            <a:chOff x="208325" y="8250150"/>
            <a:chExt cx="690900" cy="690900"/>
          </a:xfrm>
        </p:grpSpPr>
        <p:sp>
          <p:nvSpPr>
            <p:cNvPr id="233" name="Google Shape;233;p21"/>
            <p:cNvSpPr/>
            <p:nvPr/>
          </p:nvSpPr>
          <p:spPr>
            <a:xfrm>
              <a:off x="208325" y="8250150"/>
              <a:ext cx="690900" cy="690900"/>
            </a:xfrm>
            <a:prstGeom prst="ellipse">
              <a:avLst/>
            </a:prstGeom>
            <a:solidFill>
              <a:srgbClr val="F6B0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4" name="Google Shape;234;p21"/>
            <p:cNvPicPr preferRelativeResize="0"/>
            <p:nvPr/>
          </p:nvPicPr>
          <p:blipFill>
            <a:blip r:embed="rId4">
              <a:alphaModFix/>
            </a:blip>
            <a:stretch>
              <a:fillRect/>
            </a:stretch>
          </p:blipFill>
          <p:spPr>
            <a:xfrm>
              <a:off x="335985" y="8324345"/>
              <a:ext cx="435446" cy="542371"/>
            </a:xfrm>
            <a:prstGeom prst="rect">
              <a:avLst/>
            </a:prstGeom>
            <a:noFill/>
            <a:ln>
              <a:noFill/>
            </a:ln>
          </p:spPr>
        </p:pic>
      </p:grpSp>
      <p:sp>
        <p:nvSpPr>
          <p:cNvPr id="235" name="Google Shape;235;p21"/>
          <p:cNvSpPr txBox="1"/>
          <p:nvPr/>
        </p:nvSpPr>
        <p:spPr>
          <a:xfrm>
            <a:off x="1022400" y="8078480"/>
            <a:ext cx="5596800" cy="1034099"/>
          </a:xfrm>
          <a:prstGeom prst="rect">
            <a:avLst/>
          </a:prstGeom>
          <a:noFill/>
          <a:ln>
            <a:noFill/>
          </a:ln>
        </p:spPr>
        <p:txBody>
          <a:bodyPr spcFirstLastPara="1" wrap="square" lIns="91425" tIns="91425" rIns="91425" bIns="91425" anchor="t" anchorCtr="0">
            <a:spAutoFit/>
          </a:bodyPr>
          <a:lstStyle/>
          <a:p>
            <a:pPr lvl="0">
              <a:lnSpc>
                <a:spcPct val="115000"/>
              </a:lnSpc>
            </a:pPr>
            <a:r>
              <a:rPr lang="en-GB" sz="1600">
                <a:solidFill>
                  <a:schemeClr val="dk1"/>
                </a:solidFill>
              </a:rPr>
              <a:t>Paris is currently trialling a plan to </a:t>
            </a:r>
            <a:r>
              <a:rPr lang="en-GB" sz="1600" b="1">
                <a:solidFill>
                  <a:schemeClr val="dk1"/>
                </a:solidFill>
              </a:rPr>
              <a:t>make school grounds greener</a:t>
            </a:r>
            <a:r>
              <a:rPr lang="en-GB" sz="1600">
                <a:solidFill>
                  <a:schemeClr val="dk1"/>
                </a:solidFill>
              </a:rPr>
              <a:t> - creating </a:t>
            </a:r>
            <a:r>
              <a:rPr lang="en-GB" sz="1600" b="1">
                <a:solidFill>
                  <a:schemeClr val="dk1"/>
                </a:solidFill>
              </a:rPr>
              <a:t>cool islands</a:t>
            </a:r>
            <a:r>
              <a:rPr lang="en-GB" sz="1600">
                <a:solidFill>
                  <a:schemeClr val="dk1"/>
                </a:solidFill>
              </a:rPr>
              <a:t> </a:t>
            </a:r>
            <a:r>
              <a:rPr lang="en-GB" sz="1600" b="1">
                <a:solidFill>
                  <a:schemeClr val="dk1"/>
                </a:solidFill>
              </a:rPr>
              <a:t>and reducing overall temperatures</a:t>
            </a:r>
            <a:r>
              <a:rPr lang="en-GB" sz="1600">
                <a:solidFill>
                  <a:schemeClr val="dk1"/>
                </a:solidFill>
              </a:rPr>
              <a:t> in the city!</a:t>
            </a:r>
            <a:endParaRPr sz="1600">
              <a:solidFill>
                <a:schemeClr val="dk1"/>
              </a:solidFill>
            </a:endParaRPr>
          </a:p>
        </p:txBody>
      </p:sp>
      <p:sp>
        <p:nvSpPr>
          <p:cNvPr id="237" name="Google Shape;237;p21"/>
          <p:cNvSpPr txBox="1"/>
          <p:nvPr/>
        </p:nvSpPr>
        <p:spPr>
          <a:xfrm>
            <a:off x="5194350" y="4406400"/>
            <a:ext cx="1520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dk1"/>
                </a:solidFill>
              </a:rPr>
              <a:t>Total Score</a:t>
            </a:r>
            <a:endParaRPr sz="700">
              <a:solidFill>
                <a:schemeClr val="dk1"/>
              </a:solidFill>
            </a:endParaRPr>
          </a:p>
        </p:txBody>
      </p:sp>
      <p:sp>
        <p:nvSpPr>
          <p:cNvPr id="238" name="Google Shape;238;p21"/>
          <p:cNvSpPr txBox="1"/>
          <p:nvPr/>
        </p:nvSpPr>
        <p:spPr>
          <a:xfrm>
            <a:off x="550800" y="5209050"/>
            <a:ext cx="6458400" cy="24120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lang="en-GB" dirty="0"/>
          </a:p>
          <a:p>
            <a:pPr marL="0" lvl="0" indent="0" algn="l" rtl="0">
              <a:spcBef>
                <a:spcPts val="0"/>
              </a:spcBef>
              <a:spcAft>
                <a:spcPts val="0"/>
              </a:spcAft>
              <a:buNone/>
            </a:pPr>
            <a:r>
              <a:rPr lang="en-GB" dirty="0"/>
              <a:t>LESSONS ON IDENTIFYING TREES / PLANTS IN THE SCHOOL GROUNDS</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CREATE INDOOR PLANTING AREA IN EACH CLASSROOM WHICH THE CHILDREN TO CONTROL OF</a:t>
            </a:r>
          </a:p>
          <a:p>
            <a:pPr marL="0" lvl="0" indent="0" algn="l" rtl="0">
              <a:spcBef>
                <a:spcPts val="0"/>
              </a:spcBef>
              <a:spcAft>
                <a:spcPts val="0"/>
              </a:spcAft>
              <a:buNone/>
            </a:pPr>
            <a:endParaRPr lang="en-GB" dirty="0"/>
          </a:p>
          <a:p>
            <a:pPr marL="0" lvl="0" indent="0" algn="l" rtl="0">
              <a:spcBef>
                <a:spcPts val="0"/>
              </a:spcBef>
              <a:spcAft>
                <a:spcPts val="0"/>
              </a:spcAft>
              <a:buNone/>
            </a:pPr>
            <a:endParaRPr dirty="0"/>
          </a:p>
        </p:txBody>
      </p:sp>
      <p:grpSp>
        <p:nvGrpSpPr>
          <p:cNvPr id="20" name="Group 19"/>
          <p:cNvGrpSpPr/>
          <p:nvPr/>
        </p:nvGrpSpPr>
        <p:grpSpPr>
          <a:xfrm>
            <a:off x="695425" y="4850539"/>
            <a:ext cx="2343080" cy="722475"/>
            <a:chOff x="695425" y="4850539"/>
            <a:chExt cx="2343080" cy="722475"/>
          </a:xfrm>
        </p:grpSpPr>
        <p:pic>
          <p:nvPicPr>
            <p:cNvPr id="21" name="Google Shape;101;p15"/>
            <p:cNvPicPr preferRelativeResize="0"/>
            <p:nvPr/>
          </p:nvPicPr>
          <p:blipFill>
            <a:blip r:embed="rId5">
              <a:alphaModFix/>
            </a:blip>
            <a:stretch>
              <a:fillRect/>
            </a:stretch>
          </p:blipFill>
          <p:spPr>
            <a:xfrm>
              <a:off x="695425" y="4886925"/>
              <a:ext cx="2143125" cy="653425"/>
            </a:xfrm>
            <a:prstGeom prst="rect">
              <a:avLst/>
            </a:prstGeom>
            <a:noFill/>
            <a:ln>
              <a:noFill/>
            </a:ln>
          </p:spPr>
        </p:pic>
        <p:sp>
          <p:nvSpPr>
            <p:cNvPr id="22" name="Google Shape;102;p15"/>
            <p:cNvSpPr txBox="1"/>
            <p:nvPr/>
          </p:nvSpPr>
          <p:spPr>
            <a:xfrm>
              <a:off x="811605" y="4850539"/>
              <a:ext cx="2226900" cy="722475"/>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GB" sz="1300" b="1">
                  <a:solidFill>
                    <a:schemeClr val="dk1"/>
                  </a:solidFill>
                </a:rPr>
                <a:t>Our Ideas &amp; Thoughts </a:t>
              </a:r>
              <a:endParaRPr sz="1500" b="1"/>
            </a:p>
          </p:txBody>
        </p:sp>
      </p:grpSp>
      <p:sp>
        <p:nvSpPr>
          <p:cNvPr id="224" name="Google Shape;224;p21"/>
          <p:cNvSpPr txBox="1"/>
          <p:nvPr/>
        </p:nvSpPr>
        <p:spPr>
          <a:xfrm>
            <a:off x="1116000" y="1360800"/>
            <a:ext cx="5025900" cy="874825"/>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a:solidFill>
                  <a:schemeClr val="dk1"/>
                </a:solidFill>
              </a:rPr>
              <a:t>Approach three teachers (not including the Eco-Coordinator), have all three taught a lesson outside in the past twelve months (apart from PE lessons)?</a:t>
            </a:r>
            <a:endParaRPr sz="1300">
              <a:solidFill>
                <a:schemeClr val="dk1"/>
              </a:solidFill>
            </a:endParaRPr>
          </a:p>
        </p:txBody>
      </p:sp>
      <p:pic>
        <p:nvPicPr>
          <p:cNvPr id="225" name="Google Shape;225;p21"/>
          <p:cNvPicPr preferRelativeResize="0"/>
          <p:nvPr/>
        </p:nvPicPr>
        <p:blipFill>
          <a:blip r:embed="rId6">
            <a:alphaModFix/>
          </a:blip>
          <a:stretch>
            <a:fillRect/>
          </a:stretch>
        </p:blipFill>
        <p:spPr>
          <a:xfrm>
            <a:off x="561600" y="1584628"/>
            <a:ext cx="422519" cy="427169"/>
          </a:xfrm>
          <a:prstGeom prst="rect">
            <a:avLst/>
          </a:prstGeom>
          <a:noFill/>
          <a:ln>
            <a:noFill/>
          </a:ln>
        </p:spPr>
      </p:pic>
      <p:sp>
        <p:nvSpPr>
          <p:cNvPr id="23" name="TextBox 22"/>
          <p:cNvSpPr txBox="1">
            <a:spLocks/>
          </p:cNvSpPr>
          <p:nvPr/>
        </p:nvSpPr>
        <p:spPr>
          <a:xfrm>
            <a:off x="6346800" y="1505825"/>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pic>
        <p:nvPicPr>
          <p:cNvPr id="227" name="Google Shape;227;p21"/>
          <p:cNvPicPr preferRelativeResize="0"/>
          <p:nvPr/>
        </p:nvPicPr>
        <p:blipFill>
          <a:blip r:embed="rId7">
            <a:alphaModFix/>
          </a:blip>
          <a:stretch>
            <a:fillRect/>
          </a:stretch>
        </p:blipFill>
        <p:spPr>
          <a:xfrm>
            <a:off x="561600" y="3471457"/>
            <a:ext cx="422519" cy="426649"/>
          </a:xfrm>
          <a:prstGeom prst="rect">
            <a:avLst/>
          </a:prstGeom>
          <a:noFill/>
          <a:ln>
            <a:noFill/>
          </a:ln>
        </p:spPr>
      </p:pic>
      <p:sp>
        <p:nvSpPr>
          <p:cNvPr id="24" name="TextBox 23"/>
          <p:cNvSpPr txBox="1">
            <a:spLocks/>
          </p:cNvSpPr>
          <p:nvPr/>
        </p:nvSpPr>
        <p:spPr>
          <a:xfrm>
            <a:off x="6346800" y="3392394"/>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sp>
        <p:nvSpPr>
          <p:cNvPr id="26" name="Google Shape;224;p21"/>
          <p:cNvSpPr txBox="1"/>
          <p:nvPr/>
        </p:nvSpPr>
        <p:spPr>
          <a:xfrm>
            <a:off x="1116000" y="3362400"/>
            <a:ext cx="5025900" cy="644762"/>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a:solidFill>
                  <a:schemeClr val="dk1"/>
                </a:solidFill>
              </a:rPr>
              <a:t>Approach 5 schoolmates, can each of them identify and name a species of plant or tree present on your school grounds?</a:t>
            </a:r>
            <a:endParaRPr sz="1300">
              <a:solidFill>
                <a:schemeClr val="dk1"/>
              </a:solidFill>
            </a:endParaRPr>
          </a:p>
        </p:txBody>
      </p:sp>
      <p:pic>
        <p:nvPicPr>
          <p:cNvPr id="226" name="Google Shape;226;p21"/>
          <p:cNvPicPr preferRelativeResize="0"/>
          <p:nvPr/>
        </p:nvPicPr>
        <p:blipFill>
          <a:blip r:embed="rId8">
            <a:alphaModFix/>
          </a:blip>
          <a:stretch>
            <a:fillRect/>
          </a:stretch>
        </p:blipFill>
        <p:spPr>
          <a:xfrm>
            <a:off x="561600" y="2585689"/>
            <a:ext cx="422519" cy="426649"/>
          </a:xfrm>
          <a:prstGeom prst="rect">
            <a:avLst/>
          </a:prstGeom>
          <a:noFill/>
          <a:ln>
            <a:noFill/>
          </a:ln>
        </p:spPr>
      </p:pic>
      <p:sp>
        <p:nvSpPr>
          <p:cNvPr id="25" name="TextBox 24"/>
          <p:cNvSpPr txBox="1">
            <a:spLocks/>
          </p:cNvSpPr>
          <p:nvPr/>
        </p:nvSpPr>
        <p:spPr>
          <a:xfrm>
            <a:off x="6346800" y="2506626"/>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sp>
        <p:nvSpPr>
          <p:cNvPr id="27" name="Google Shape;224;p21"/>
          <p:cNvSpPr txBox="1"/>
          <p:nvPr/>
        </p:nvSpPr>
        <p:spPr>
          <a:xfrm>
            <a:off x="1116000" y="2476632"/>
            <a:ext cx="5025900" cy="644762"/>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a:solidFill>
                  <a:schemeClr val="dk1"/>
                </a:solidFill>
              </a:rPr>
              <a:t>Speak to your site manager, does their team avoid using herbicides and pesticides?</a:t>
            </a:r>
            <a:endParaRPr sz="1300">
              <a:solidFill>
                <a:schemeClr val="dk1"/>
              </a:solidFill>
            </a:endParaRPr>
          </a:p>
        </p:txBody>
      </p:sp>
      <p:sp>
        <p:nvSpPr>
          <p:cNvPr id="31" name="TextBox 30"/>
          <p:cNvSpPr txBox="1">
            <a:spLocks/>
          </p:cNvSpPr>
          <p:nvPr/>
        </p:nvSpPr>
        <p:spPr>
          <a:xfrm>
            <a:off x="6346800" y="4312800"/>
            <a:ext cx="576000" cy="584775"/>
          </a:xfrm>
          <a:prstGeom prst="rect">
            <a:avLst/>
          </a:prstGeom>
          <a:noFill/>
          <a:ln w="38100">
            <a:solidFill>
              <a:srgbClr val="F39200"/>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7</a:t>
            </a:r>
          </a:p>
        </p:txBody>
      </p:sp>
    </p:spTree>
    <p:extLst>
      <p:ext uri="{BB962C8B-B14F-4D97-AF65-F5344CB8AC3E}">
        <p14:creationId xmlns:p14="http://schemas.microsoft.com/office/powerpoint/2010/main" val="1356930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45"/>
        <p:cNvGrpSpPr/>
        <p:nvPr/>
      </p:nvGrpSpPr>
      <p:grpSpPr>
        <a:xfrm>
          <a:off x="0" y="0"/>
          <a:ext cx="0" cy="0"/>
          <a:chOff x="0" y="0"/>
          <a:chExt cx="0" cy="0"/>
        </a:xfrm>
      </p:grpSpPr>
      <p:sp>
        <p:nvSpPr>
          <p:cNvPr id="246" name="Google Shape;246;p22"/>
          <p:cNvSpPr txBox="1"/>
          <p:nvPr/>
        </p:nvSpPr>
        <p:spPr>
          <a:xfrm>
            <a:off x="636900" y="1217100"/>
            <a:ext cx="6286200" cy="92329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800"/>
              <a:t>Transport</a:t>
            </a:r>
          </a:p>
        </p:txBody>
      </p:sp>
      <p:cxnSp>
        <p:nvCxnSpPr>
          <p:cNvPr id="261" name="Google Shape;261;p22"/>
          <p:cNvCxnSpPr/>
          <p:nvPr/>
        </p:nvCxnSpPr>
        <p:spPr>
          <a:xfrm rot="10800000">
            <a:off x="666850" y="2362675"/>
            <a:ext cx="5638800" cy="0"/>
          </a:xfrm>
          <a:prstGeom prst="straightConnector1">
            <a:avLst/>
          </a:prstGeom>
          <a:noFill/>
          <a:ln w="19050" cap="flat" cmpd="sng">
            <a:solidFill>
              <a:srgbClr val="EA5A12"/>
            </a:solidFill>
            <a:prstDash val="solid"/>
            <a:round/>
            <a:headEnd type="none" w="med" len="med"/>
            <a:tailEnd type="none" w="med" len="med"/>
          </a:ln>
        </p:spPr>
      </p:cxnSp>
      <p:sp>
        <p:nvSpPr>
          <p:cNvPr id="20" name="TextBox 19"/>
          <p:cNvSpPr txBox="1"/>
          <p:nvPr/>
        </p:nvSpPr>
        <p:spPr>
          <a:xfrm>
            <a:off x="6210000" y="2208786"/>
            <a:ext cx="850113" cy="307777"/>
          </a:xfrm>
          <a:prstGeom prst="rect">
            <a:avLst/>
          </a:prstGeom>
          <a:noFill/>
        </p:spPr>
        <p:txBody>
          <a:bodyPr wrap="square" rtlCol="0">
            <a:spAutoFit/>
          </a:bodyPr>
          <a:lstStyle/>
          <a:p>
            <a:pPr algn="ctr"/>
            <a:r>
              <a:rPr lang="en-GB"/>
              <a:t>Y/N</a:t>
            </a:r>
          </a:p>
        </p:txBody>
      </p:sp>
      <p:sp>
        <p:nvSpPr>
          <p:cNvPr id="247" name="Google Shape;247;p22"/>
          <p:cNvSpPr txBox="1"/>
          <p:nvPr/>
        </p:nvSpPr>
        <p:spPr>
          <a:xfrm>
            <a:off x="1116000" y="2779215"/>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Does your school have a safe, dry space to store bicycles and scooters?</a:t>
            </a:r>
            <a:endParaRPr sz="1300">
              <a:solidFill>
                <a:schemeClr val="dk1"/>
              </a:solidFill>
            </a:endParaRPr>
          </a:p>
        </p:txBody>
      </p:sp>
      <p:pic>
        <p:nvPicPr>
          <p:cNvPr id="248" name="Google Shape;248;p22"/>
          <p:cNvPicPr preferRelativeResize="0"/>
          <p:nvPr/>
        </p:nvPicPr>
        <p:blipFill>
          <a:blip r:embed="rId4">
            <a:alphaModFix/>
          </a:blip>
          <a:stretch>
            <a:fillRect/>
          </a:stretch>
        </p:blipFill>
        <p:spPr>
          <a:xfrm>
            <a:off x="561600" y="2858260"/>
            <a:ext cx="422519" cy="426654"/>
          </a:xfrm>
          <a:prstGeom prst="rect">
            <a:avLst/>
          </a:prstGeom>
          <a:noFill/>
          <a:ln>
            <a:noFill/>
          </a:ln>
        </p:spPr>
      </p:pic>
      <p:sp>
        <p:nvSpPr>
          <p:cNvPr id="27" name="TextBox 26"/>
          <p:cNvSpPr txBox="1">
            <a:spLocks/>
          </p:cNvSpPr>
          <p:nvPr/>
        </p:nvSpPr>
        <p:spPr>
          <a:xfrm>
            <a:off x="6346800" y="2779200"/>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pic>
        <p:nvPicPr>
          <p:cNvPr id="263" name="Google Shape;263;p22"/>
          <p:cNvPicPr preferRelativeResize="0"/>
          <p:nvPr/>
        </p:nvPicPr>
        <p:blipFill>
          <a:blip r:embed="rId5">
            <a:alphaModFix/>
          </a:blip>
          <a:stretch>
            <a:fillRect/>
          </a:stretch>
        </p:blipFill>
        <p:spPr>
          <a:xfrm>
            <a:off x="561600" y="8495603"/>
            <a:ext cx="422519" cy="427169"/>
          </a:xfrm>
          <a:prstGeom prst="rect">
            <a:avLst/>
          </a:prstGeom>
          <a:noFill/>
          <a:ln>
            <a:noFill/>
          </a:ln>
        </p:spPr>
      </p:pic>
      <p:sp>
        <p:nvSpPr>
          <p:cNvPr id="26" name="Google Shape;247;p22"/>
          <p:cNvSpPr txBox="1"/>
          <p:nvPr/>
        </p:nvSpPr>
        <p:spPr>
          <a:xfrm>
            <a:off x="1116000" y="8416815"/>
            <a:ext cx="5025900" cy="584745"/>
          </a:xfrm>
          <a:prstGeom prst="rect">
            <a:avLst/>
          </a:prstGeom>
          <a:noFill/>
          <a:ln>
            <a:noFill/>
          </a:ln>
        </p:spPr>
        <p:txBody>
          <a:bodyPr spcFirstLastPara="1" wrap="square" lIns="91425" tIns="91425" rIns="91425" bIns="91425" anchor="t" anchorCtr="0">
            <a:spAutoFit/>
          </a:bodyPr>
          <a:lstStyle/>
          <a:p>
            <a:pPr lvl="0"/>
            <a:r>
              <a:rPr lang="en-GB" sz="1300" dirty="0">
                <a:solidFill>
                  <a:schemeClr val="dk1"/>
                </a:solidFill>
              </a:rPr>
              <a:t>Is the road outside your school a 'School Street,' or have you enquired with your local council about creating one?</a:t>
            </a:r>
            <a:endParaRPr sz="1300" dirty="0">
              <a:solidFill>
                <a:schemeClr val="dk1"/>
              </a:solidFill>
            </a:endParaRPr>
          </a:p>
        </p:txBody>
      </p:sp>
      <p:sp>
        <p:nvSpPr>
          <p:cNvPr id="28" name="TextBox 27"/>
          <p:cNvSpPr txBox="1">
            <a:spLocks/>
          </p:cNvSpPr>
          <p:nvPr/>
        </p:nvSpPr>
        <p:spPr>
          <a:xfrm>
            <a:off x="6346800" y="8416800"/>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pic>
        <p:nvPicPr>
          <p:cNvPr id="249" name="Google Shape;249;p22"/>
          <p:cNvPicPr preferRelativeResize="0"/>
          <p:nvPr/>
        </p:nvPicPr>
        <p:blipFill>
          <a:blip r:embed="rId6">
            <a:alphaModFix/>
          </a:blip>
          <a:stretch>
            <a:fillRect/>
          </a:stretch>
        </p:blipFill>
        <p:spPr>
          <a:xfrm>
            <a:off x="561600" y="3797860"/>
            <a:ext cx="422519" cy="426654"/>
          </a:xfrm>
          <a:prstGeom prst="rect">
            <a:avLst/>
          </a:prstGeom>
          <a:noFill/>
          <a:ln>
            <a:noFill/>
          </a:ln>
        </p:spPr>
      </p:pic>
      <p:sp>
        <p:nvSpPr>
          <p:cNvPr id="21" name="Google Shape;247;p22"/>
          <p:cNvSpPr txBox="1"/>
          <p:nvPr/>
        </p:nvSpPr>
        <p:spPr>
          <a:xfrm>
            <a:off x="1116000" y="3718815"/>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Does your school car park have an electric vehicle charging point?</a:t>
            </a:r>
            <a:endParaRPr sz="1300">
              <a:solidFill>
                <a:schemeClr val="dk1"/>
              </a:solidFill>
            </a:endParaRPr>
          </a:p>
        </p:txBody>
      </p:sp>
      <p:sp>
        <p:nvSpPr>
          <p:cNvPr id="29" name="TextBox 28"/>
          <p:cNvSpPr txBox="1">
            <a:spLocks/>
          </p:cNvSpPr>
          <p:nvPr/>
        </p:nvSpPr>
        <p:spPr>
          <a:xfrm>
            <a:off x="6346800" y="3718800"/>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pic>
        <p:nvPicPr>
          <p:cNvPr id="250" name="Google Shape;250;p22"/>
          <p:cNvPicPr preferRelativeResize="0"/>
          <p:nvPr/>
        </p:nvPicPr>
        <p:blipFill>
          <a:blip r:embed="rId7">
            <a:alphaModFix/>
          </a:blip>
          <a:stretch>
            <a:fillRect/>
          </a:stretch>
        </p:blipFill>
        <p:spPr>
          <a:xfrm>
            <a:off x="561600" y="4737460"/>
            <a:ext cx="422519" cy="426654"/>
          </a:xfrm>
          <a:prstGeom prst="rect">
            <a:avLst/>
          </a:prstGeom>
          <a:noFill/>
          <a:ln>
            <a:noFill/>
          </a:ln>
        </p:spPr>
      </p:pic>
      <p:sp>
        <p:nvSpPr>
          <p:cNvPr id="22" name="Google Shape;247;p22"/>
          <p:cNvSpPr txBox="1"/>
          <p:nvPr/>
        </p:nvSpPr>
        <p:spPr>
          <a:xfrm>
            <a:off x="1116000" y="4658415"/>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In the past twelve months has your school completed a walk to school week, or any other similar campaign?</a:t>
            </a:r>
            <a:endParaRPr sz="1300">
              <a:solidFill>
                <a:schemeClr val="dk1"/>
              </a:solidFill>
            </a:endParaRPr>
          </a:p>
        </p:txBody>
      </p:sp>
      <p:sp>
        <p:nvSpPr>
          <p:cNvPr id="30" name="TextBox 29"/>
          <p:cNvSpPr txBox="1">
            <a:spLocks/>
          </p:cNvSpPr>
          <p:nvPr/>
        </p:nvSpPr>
        <p:spPr>
          <a:xfrm>
            <a:off x="6346800" y="4658400"/>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pic>
        <p:nvPicPr>
          <p:cNvPr id="251" name="Google Shape;251;p22"/>
          <p:cNvPicPr preferRelativeResize="0"/>
          <p:nvPr/>
        </p:nvPicPr>
        <p:blipFill>
          <a:blip r:embed="rId8">
            <a:alphaModFix/>
          </a:blip>
          <a:stretch>
            <a:fillRect/>
          </a:stretch>
        </p:blipFill>
        <p:spPr>
          <a:xfrm>
            <a:off x="561600" y="5677320"/>
            <a:ext cx="422519" cy="426134"/>
          </a:xfrm>
          <a:prstGeom prst="rect">
            <a:avLst/>
          </a:prstGeom>
          <a:noFill/>
          <a:ln>
            <a:noFill/>
          </a:ln>
        </p:spPr>
      </p:pic>
      <p:sp>
        <p:nvSpPr>
          <p:cNvPr id="23" name="Google Shape;247;p22"/>
          <p:cNvSpPr txBox="1"/>
          <p:nvPr/>
        </p:nvSpPr>
        <p:spPr>
          <a:xfrm>
            <a:off x="1116000" y="5598015"/>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Does your school have any of the following schemes: park ‘n’ stride, walking bus or staff car share?</a:t>
            </a:r>
            <a:endParaRPr sz="1300">
              <a:solidFill>
                <a:schemeClr val="dk1"/>
              </a:solidFill>
            </a:endParaRPr>
          </a:p>
        </p:txBody>
      </p:sp>
      <p:sp>
        <p:nvSpPr>
          <p:cNvPr id="31" name="TextBox 30"/>
          <p:cNvSpPr txBox="1">
            <a:spLocks/>
          </p:cNvSpPr>
          <p:nvPr/>
        </p:nvSpPr>
        <p:spPr>
          <a:xfrm>
            <a:off x="6346800" y="5598000"/>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pic>
        <p:nvPicPr>
          <p:cNvPr id="252" name="Google Shape;252;p22"/>
          <p:cNvPicPr preferRelativeResize="0"/>
          <p:nvPr/>
        </p:nvPicPr>
        <p:blipFill>
          <a:blip r:embed="rId9">
            <a:alphaModFix/>
          </a:blip>
          <a:stretch>
            <a:fillRect/>
          </a:stretch>
        </p:blipFill>
        <p:spPr>
          <a:xfrm>
            <a:off x="561600" y="6616920"/>
            <a:ext cx="422519" cy="426134"/>
          </a:xfrm>
          <a:prstGeom prst="rect">
            <a:avLst/>
          </a:prstGeom>
          <a:noFill/>
          <a:ln>
            <a:noFill/>
          </a:ln>
        </p:spPr>
      </p:pic>
      <p:sp>
        <p:nvSpPr>
          <p:cNvPr id="24" name="Google Shape;247;p22"/>
          <p:cNvSpPr txBox="1"/>
          <p:nvPr/>
        </p:nvSpPr>
        <p:spPr>
          <a:xfrm>
            <a:off x="1116000" y="6537615"/>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Does your school have a hedge, trees or other vegetation around its boundaries to prevent air pollution in school?</a:t>
            </a:r>
            <a:endParaRPr sz="1300">
              <a:solidFill>
                <a:schemeClr val="dk1"/>
              </a:solidFill>
            </a:endParaRPr>
          </a:p>
        </p:txBody>
      </p:sp>
      <p:sp>
        <p:nvSpPr>
          <p:cNvPr id="32" name="TextBox 31"/>
          <p:cNvSpPr txBox="1">
            <a:spLocks/>
          </p:cNvSpPr>
          <p:nvPr/>
        </p:nvSpPr>
        <p:spPr>
          <a:xfrm>
            <a:off x="6346800" y="6537600"/>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pic>
        <p:nvPicPr>
          <p:cNvPr id="253" name="Google Shape;253;p22"/>
          <p:cNvPicPr preferRelativeResize="0"/>
          <p:nvPr/>
        </p:nvPicPr>
        <p:blipFill>
          <a:blip r:embed="rId10">
            <a:alphaModFix/>
          </a:blip>
          <a:stretch>
            <a:fillRect/>
          </a:stretch>
        </p:blipFill>
        <p:spPr>
          <a:xfrm>
            <a:off x="561600" y="7556003"/>
            <a:ext cx="422519" cy="427169"/>
          </a:xfrm>
          <a:prstGeom prst="rect">
            <a:avLst/>
          </a:prstGeom>
          <a:noFill/>
          <a:ln>
            <a:noFill/>
          </a:ln>
        </p:spPr>
      </p:pic>
      <p:sp>
        <p:nvSpPr>
          <p:cNvPr id="25" name="Google Shape;247;p22"/>
          <p:cNvSpPr txBox="1"/>
          <p:nvPr/>
        </p:nvSpPr>
        <p:spPr>
          <a:xfrm>
            <a:off x="1116000" y="7477215"/>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Does your school provide safety training for cycling, scooting, or walking to school?</a:t>
            </a:r>
            <a:endParaRPr sz="1300">
              <a:solidFill>
                <a:schemeClr val="dk1"/>
              </a:solidFill>
            </a:endParaRPr>
          </a:p>
        </p:txBody>
      </p:sp>
      <p:sp>
        <p:nvSpPr>
          <p:cNvPr id="33" name="TextBox 32"/>
          <p:cNvSpPr txBox="1">
            <a:spLocks/>
          </p:cNvSpPr>
          <p:nvPr/>
        </p:nvSpPr>
        <p:spPr>
          <a:xfrm>
            <a:off x="6346800" y="7477200"/>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spTree>
    <p:extLst>
      <p:ext uri="{BB962C8B-B14F-4D97-AF65-F5344CB8AC3E}">
        <p14:creationId xmlns:p14="http://schemas.microsoft.com/office/powerpoint/2010/main" val="2861928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23"/>
        <p:cNvGrpSpPr/>
        <p:nvPr/>
      </p:nvGrpSpPr>
      <p:grpSpPr>
        <a:xfrm>
          <a:off x="0" y="0"/>
          <a:ext cx="0" cy="0"/>
          <a:chOff x="0" y="0"/>
          <a:chExt cx="0" cy="0"/>
        </a:xfrm>
      </p:grpSpPr>
      <p:sp>
        <p:nvSpPr>
          <p:cNvPr id="231" name="Google Shape;231;p21"/>
          <p:cNvSpPr txBox="1"/>
          <p:nvPr/>
        </p:nvSpPr>
        <p:spPr>
          <a:xfrm>
            <a:off x="550800" y="7964550"/>
            <a:ext cx="6458400" cy="1262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grpSp>
        <p:nvGrpSpPr>
          <p:cNvPr id="232" name="Google Shape;232;p21"/>
          <p:cNvGrpSpPr/>
          <p:nvPr/>
        </p:nvGrpSpPr>
        <p:grpSpPr>
          <a:xfrm>
            <a:off x="208325" y="8250150"/>
            <a:ext cx="690900" cy="690900"/>
            <a:chOff x="208325" y="8250150"/>
            <a:chExt cx="690900" cy="690900"/>
          </a:xfrm>
        </p:grpSpPr>
        <p:sp>
          <p:nvSpPr>
            <p:cNvPr id="233" name="Google Shape;233;p21"/>
            <p:cNvSpPr/>
            <p:nvPr/>
          </p:nvSpPr>
          <p:spPr>
            <a:xfrm>
              <a:off x="208325" y="8250150"/>
              <a:ext cx="690900" cy="690900"/>
            </a:xfrm>
            <a:prstGeom prst="ellipse">
              <a:avLst/>
            </a:prstGeom>
            <a:solidFill>
              <a:srgbClr val="F6B0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4" name="Google Shape;234;p21"/>
            <p:cNvPicPr preferRelativeResize="0"/>
            <p:nvPr/>
          </p:nvPicPr>
          <p:blipFill>
            <a:blip r:embed="rId4">
              <a:alphaModFix/>
            </a:blip>
            <a:stretch>
              <a:fillRect/>
            </a:stretch>
          </p:blipFill>
          <p:spPr>
            <a:xfrm>
              <a:off x="335985" y="8324345"/>
              <a:ext cx="435446" cy="542371"/>
            </a:xfrm>
            <a:prstGeom prst="rect">
              <a:avLst/>
            </a:prstGeom>
            <a:noFill/>
            <a:ln>
              <a:noFill/>
            </a:ln>
          </p:spPr>
        </p:pic>
      </p:grpSp>
      <p:sp>
        <p:nvSpPr>
          <p:cNvPr id="235" name="Google Shape;235;p21"/>
          <p:cNvSpPr txBox="1"/>
          <p:nvPr/>
        </p:nvSpPr>
        <p:spPr>
          <a:xfrm>
            <a:off x="1022400" y="8220057"/>
            <a:ext cx="5596800" cy="750945"/>
          </a:xfrm>
          <a:prstGeom prst="rect">
            <a:avLst/>
          </a:prstGeom>
          <a:noFill/>
          <a:ln>
            <a:noFill/>
          </a:ln>
        </p:spPr>
        <p:txBody>
          <a:bodyPr spcFirstLastPara="1" wrap="square" lIns="91425" tIns="91425" rIns="91425" bIns="91425" anchor="t" anchorCtr="0">
            <a:spAutoFit/>
          </a:bodyPr>
          <a:lstStyle/>
          <a:p>
            <a:pPr lvl="0">
              <a:lnSpc>
                <a:spcPct val="115000"/>
              </a:lnSpc>
            </a:pPr>
            <a:r>
              <a:rPr lang="en-GB" sz="1600">
                <a:solidFill>
                  <a:schemeClr val="dk1"/>
                </a:solidFill>
              </a:rPr>
              <a:t>The nation that cycles most is </a:t>
            </a:r>
            <a:r>
              <a:rPr lang="en-GB" sz="1600" b="1">
                <a:solidFill>
                  <a:schemeClr val="dk1"/>
                </a:solidFill>
              </a:rPr>
              <a:t>Netherlands</a:t>
            </a:r>
            <a:r>
              <a:rPr lang="en-GB" sz="1600">
                <a:solidFill>
                  <a:schemeClr val="dk1"/>
                </a:solidFill>
              </a:rPr>
              <a:t>, in 2019 Dutch people cycled on average </a:t>
            </a:r>
            <a:r>
              <a:rPr lang="en-GB" sz="1600" b="1">
                <a:solidFill>
                  <a:schemeClr val="dk1"/>
                </a:solidFill>
              </a:rPr>
              <a:t>3km per day</a:t>
            </a:r>
            <a:r>
              <a:rPr lang="en-GB" sz="1600">
                <a:solidFill>
                  <a:schemeClr val="dk1"/>
                </a:solidFill>
              </a:rPr>
              <a:t>!</a:t>
            </a:r>
            <a:endParaRPr sz="1600">
              <a:solidFill>
                <a:schemeClr val="dk1"/>
              </a:solidFill>
            </a:endParaRPr>
          </a:p>
        </p:txBody>
      </p:sp>
      <p:sp>
        <p:nvSpPr>
          <p:cNvPr id="237" name="Google Shape;237;p21"/>
          <p:cNvSpPr txBox="1"/>
          <p:nvPr/>
        </p:nvSpPr>
        <p:spPr>
          <a:xfrm>
            <a:off x="5194350" y="4406400"/>
            <a:ext cx="1520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dk1"/>
                </a:solidFill>
              </a:rPr>
              <a:t>Total Score</a:t>
            </a:r>
            <a:endParaRPr sz="700">
              <a:solidFill>
                <a:schemeClr val="dk1"/>
              </a:solidFill>
            </a:endParaRPr>
          </a:p>
        </p:txBody>
      </p:sp>
      <p:sp>
        <p:nvSpPr>
          <p:cNvPr id="238" name="Google Shape;238;p21"/>
          <p:cNvSpPr txBox="1"/>
          <p:nvPr/>
        </p:nvSpPr>
        <p:spPr>
          <a:xfrm>
            <a:off x="550800" y="5209050"/>
            <a:ext cx="6458400" cy="24120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lang="en-GB" dirty="0"/>
          </a:p>
          <a:p>
            <a:pPr marL="0" lvl="0" indent="0" algn="l" rtl="0">
              <a:spcBef>
                <a:spcPts val="0"/>
              </a:spcBef>
              <a:spcAft>
                <a:spcPts val="0"/>
              </a:spcAft>
              <a:buNone/>
            </a:pPr>
            <a:r>
              <a:rPr lang="en-GB" dirty="0"/>
              <a:t>NOT A LOT WE CAN DO WITH THIS AS STAFF TRAVEL FROM DISTANCE SO NEED TRANSPORT – BUT PROMOTE STAFF ACTIVE TRAVEL</a:t>
            </a:r>
            <a:endParaRPr dirty="0"/>
          </a:p>
        </p:txBody>
      </p:sp>
      <p:grpSp>
        <p:nvGrpSpPr>
          <p:cNvPr id="20" name="Group 19"/>
          <p:cNvGrpSpPr/>
          <p:nvPr/>
        </p:nvGrpSpPr>
        <p:grpSpPr>
          <a:xfrm>
            <a:off x="695425" y="4850539"/>
            <a:ext cx="2343080" cy="722475"/>
            <a:chOff x="695425" y="4850539"/>
            <a:chExt cx="2343080" cy="722475"/>
          </a:xfrm>
        </p:grpSpPr>
        <p:pic>
          <p:nvPicPr>
            <p:cNvPr id="21" name="Google Shape;101;p15"/>
            <p:cNvPicPr preferRelativeResize="0"/>
            <p:nvPr/>
          </p:nvPicPr>
          <p:blipFill>
            <a:blip r:embed="rId5">
              <a:alphaModFix/>
            </a:blip>
            <a:stretch>
              <a:fillRect/>
            </a:stretch>
          </p:blipFill>
          <p:spPr>
            <a:xfrm>
              <a:off x="695425" y="4886925"/>
              <a:ext cx="2143125" cy="653425"/>
            </a:xfrm>
            <a:prstGeom prst="rect">
              <a:avLst/>
            </a:prstGeom>
            <a:noFill/>
            <a:ln>
              <a:noFill/>
            </a:ln>
          </p:spPr>
        </p:pic>
        <p:sp>
          <p:nvSpPr>
            <p:cNvPr id="22" name="Google Shape;102;p15"/>
            <p:cNvSpPr txBox="1"/>
            <p:nvPr/>
          </p:nvSpPr>
          <p:spPr>
            <a:xfrm>
              <a:off x="811605" y="4850539"/>
              <a:ext cx="2226900" cy="722475"/>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GB" sz="1300" b="1">
                  <a:solidFill>
                    <a:schemeClr val="dk1"/>
                  </a:solidFill>
                </a:rPr>
                <a:t>Our Ideas &amp; Thoughts </a:t>
              </a:r>
              <a:endParaRPr sz="1500" b="1"/>
            </a:p>
          </p:txBody>
        </p:sp>
      </p:grpSp>
      <p:sp>
        <p:nvSpPr>
          <p:cNvPr id="224" name="Google Shape;224;p21"/>
          <p:cNvSpPr txBox="1"/>
          <p:nvPr/>
        </p:nvSpPr>
        <p:spPr>
          <a:xfrm>
            <a:off x="1116000" y="1360800"/>
            <a:ext cx="5025900" cy="874825"/>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a:solidFill>
                  <a:schemeClr val="dk1"/>
                </a:solidFill>
              </a:rPr>
              <a:t>Does your school have a ‘No Idling’ policy for drop-offs and visitors, and has this been communicated to families, visitors and your wider school community in the previous 12 months? </a:t>
            </a:r>
            <a:endParaRPr sz="1300">
              <a:solidFill>
                <a:schemeClr val="dk1"/>
              </a:solidFill>
            </a:endParaRPr>
          </a:p>
        </p:txBody>
      </p:sp>
      <p:pic>
        <p:nvPicPr>
          <p:cNvPr id="225" name="Google Shape;225;p21"/>
          <p:cNvPicPr preferRelativeResize="0"/>
          <p:nvPr/>
        </p:nvPicPr>
        <p:blipFill>
          <a:blip r:embed="rId6">
            <a:alphaModFix/>
          </a:blip>
          <a:stretch>
            <a:fillRect/>
          </a:stretch>
        </p:blipFill>
        <p:spPr>
          <a:xfrm>
            <a:off x="561600" y="1584628"/>
            <a:ext cx="422519" cy="427169"/>
          </a:xfrm>
          <a:prstGeom prst="rect">
            <a:avLst/>
          </a:prstGeom>
          <a:noFill/>
          <a:ln>
            <a:noFill/>
          </a:ln>
        </p:spPr>
      </p:pic>
      <p:sp>
        <p:nvSpPr>
          <p:cNvPr id="23" name="TextBox 22"/>
          <p:cNvSpPr txBox="1">
            <a:spLocks/>
          </p:cNvSpPr>
          <p:nvPr/>
        </p:nvSpPr>
        <p:spPr>
          <a:xfrm>
            <a:off x="6346800" y="1505825"/>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pic>
        <p:nvPicPr>
          <p:cNvPr id="227" name="Google Shape;227;p21"/>
          <p:cNvPicPr preferRelativeResize="0"/>
          <p:nvPr/>
        </p:nvPicPr>
        <p:blipFill>
          <a:blip r:embed="rId7">
            <a:alphaModFix/>
          </a:blip>
          <a:stretch>
            <a:fillRect/>
          </a:stretch>
        </p:blipFill>
        <p:spPr>
          <a:xfrm>
            <a:off x="561600" y="3471457"/>
            <a:ext cx="422519" cy="426649"/>
          </a:xfrm>
          <a:prstGeom prst="rect">
            <a:avLst/>
          </a:prstGeom>
          <a:noFill/>
          <a:ln>
            <a:noFill/>
          </a:ln>
        </p:spPr>
      </p:pic>
      <p:sp>
        <p:nvSpPr>
          <p:cNvPr id="24" name="TextBox 23"/>
          <p:cNvSpPr txBox="1">
            <a:spLocks/>
          </p:cNvSpPr>
          <p:nvPr/>
        </p:nvSpPr>
        <p:spPr>
          <a:xfrm>
            <a:off x="6346800" y="3392394"/>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sp>
        <p:nvSpPr>
          <p:cNvPr id="26" name="Google Shape;224;p21"/>
          <p:cNvSpPr txBox="1"/>
          <p:nvPr/>
        </p:nvSpPr>
        <p:spPr>
          <a:xfrm>
            <a:off x="1116000" y="3362400"/>
            <a:ext cx="5025900" cy="644762"/>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a:solidFill>
                  <a:schemeClr val="dk1"/>
                </a:solidFill>
              </a:rPr>
              <a:t>Survey the staffroom, do more than half walk, cycle, scoot or use public transport to get to school?</a:t>
            </a:r>
            <a:endParaRPr sz="1300">
              <a:solidFill>
                <a:schemeClr val="dk1"/>
              </a:solidFill>
            </a:endParaRPr>
          </a:p>
        </p:txBody>
      </p:sp>
      <p:pic>
        <p:nvPicPr>
          <p:cNvPr id="226" name="Google Shape;226;p21"/>
          <p:cNvPicPr preferRelativeResize="0"/>
          <p:nvPr/>
        </p:nvPicPr>
        <p:blipFill>
          <a:blip r:embed="rId8">
            <a:alphaModFix/>
          </a:blip>
          <a:stretch>
            <a:fillRect/>
          </a:stretch>
        </p:blipFill>
        <p:spPr>
          <a:xfrm>
            <a:off x="561600" y="2585688"/>
            <a:ext cx="422519" cy="426649"/>
          </a:xfrm>
          <a:prstGeom prst="rect">
            <a:avLst/>
          </a:prstGeom>
          <a:noFill/>
          <a:ln>
            <a:noFill/>
          </a:ln>
        </p:spPr>
      </p:pic>
      <p:sp>
        <p:nvSpPr>
          <p:cNvPr id="25" name="TextBox 24"/>
          <p:cNvSpPr txBox="1">
            <a:spLocks/>
          </p:cNvSpPr>
          <p:nvPr/>
        </p:nvSpPr>
        <p:spPr>
          <a:xfrm>
            <a:off x="6346800" y="2506625"/>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sp>
        <p:nvSpPr>
          <p:cNvPr id="27" name="Google Shape;224;p21"/>
          <p:cNvSpPr txBox="1"/>
          <p:nvPr/>
        </p:nvSpPr>
        <p:spPr>
          <a:xfrm>
            <a:off x="1116000" y="2476631"/>
            <a:ext cx="5025900" cy="644762"/>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a:solidFill>
                  <a:schemeClr val="dk1"/>
                </a:solidFill>
              </a:rPr>
              <a:t>Choose a class to survey, do more than half of the class walk, cycle, scoot or use public/school transport to get to school?</a:t>
            </a:r>
            <a:endParaRPr sz="1300">
              <a:solidFill>
                <a:schemeClr val="dk1"/>
              </a:solidFill>
            </a:endParaRPr>
          </a:p>
        </p:txBody>
      </p:sp>
      <p:sp>
        <p:nvSpPr>
          <p:cNvPr id="31" name="TextBox 30"/>
          <p:cNvSpPr txBox="1">
            <a:spLocks/>
          </p:cNvSpPr>
          <p:nvPr/>
        </p:nvSpPr>
        <p:spPr>
          <a:xfrm>
            <a:off x="6346800" y="4312800"/>
            <a:ext cx="576000" cy="584775"/>
          </a:xfrm>
          <a:prstGeom prst="rect">
            <a:avLst/>
          </a:prstGeom>
          <a:noFill/>
          <a:ln w="38100">
            <a:solidFill>
              <a:srgbClr val="F39200"/>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6</a:t>
            </a:r>
          </a:p>
        </p:txBody>
      </p:sp>
    </p:spTree>
    <p:extLst>
      <p:ext uri="{BB962C8B-B14F-4D97-AF65-F5344CB8AC3E}">
        <p14:creationId xmlns:p14="http://schemas.microsoft.com/office/powerpoint/2010/main" val="505134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45"/>
        <p:cNvGrpSpPr/>
        <p:nvPr/>
      </p:nvGrpSpPr>
      <p:grpSpPr>
        <a:xfrm>
          <a:off x="0" y="0"/>
          <a:ext cx="0" cy="0"/>
          <a:chOff x="0" y="0"/>
          <a:chExt cx="0" cy="0"/>
        </a:xfrm>
      </p:grpSpPr>
      <p:sp>
        <p:nvSpPr>
          <p:cNvPr id="246" name="Google Shape;246;p22"/>
          <p:cNvSpPr txBox="1"/>
          <p:nvPr/>
        </p:nvSpPr>
        <p:spPr>
          <a:xfrm>
            <a:off x="636900" y="1217100"/>
            <a:ext cx="6286200" cy="92329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800"/>
              <a:t>Waste</a:t>
            </a:r>
          </a:p>
        </p:txBody>
      </p:sp>
      <p:cxnSp>
        <p:nvCxnSpPr>
          <p:cNvPr id="261" name="Google Shape;261;p22"/>
          <p:cNvCxnSpPr/>
          <p:nvPr/>
        </p:nvCxnSpPr>
        <p:spPr>
          <a:xfrm rot="10800000">
            <a:off x="666850" y="2362675"/>
            <a:ext cx="5638800" cy="0"/>
          </a:xfrm>
          <a:prstGeom prst="straightConnector1">
            <a:avLst/>
          </a:prstGeom>
          <a:noFill/>
          <a:ln w="19050" cap="flat" cmpd="sng">
            <a:solidFill>
              <a:srgbClr val="EA5A12"/>
            </a:solidFill>
            <a:prstDash val="solid"/>
            <a:round/>
            <a:headEnd type="none" w="med" len="med"/>
            <a:tailEnd type="none" w="med" len="med"/>
          </a:ln>
        </p:spPr>
      </p:cxnSp>
      <p:sp>
        <p:nvSpPr>
          <p:cNvPr id="20" name="TextBox 19"/>
          <p:cNvSpPr txBox="1"/>
          <p:nvPr/>
        </p:nvSpPr>
        <p:spPr>
          <a:xfrm>
            <a:off x="6210000" y="2208786"/>
            <a:ext cx="850113" cy="307777"/>
          </a:xfrm>
          <a:prstGeom prst="rect">
            <a:avLst/>
          </a:prstGeom>
          <a:noFill/>
        </p:spPr>
        <p:txBody>
          <a:bodyPr wrap="square" rtlCol="0">
            <a:spAutoFit/>
          </a:bodyPr>
          <a:lstStyle/>
          <a:p>
            <a:pPr algn="ctr"/>
            <a:r>
              <a:rPr lang="en-GB"/>
              <a:t>Y/N</a:t>
            </a:r>
          </a:p>
        </p:txBody>
      </p:sp>
      <p:sp>
        <p:nvSpPr>
          <p:cNvPr id="247" name="Google Shape;247;p22"/>
          <p:cNvSpPr txBox="1"/>
          <p:nvPr/>
        </p:nvSpPr>
        <p:spPr>
          <a:xfrm>
            <a:off x="1116000" y="2779215"/>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Does your school recycle any difficult-to-recycle items like batteries or crisp packets?</a:t>
            </a:r>
            <a:endParaRPr sz="1300">
              <a:solidFill>
                <a:schemeClr val="dk1"/>
              </a:solidFill>
            </a:endParaRPr>
          </a:p>
        </p:txBody>
      </p:sp>
      <p:pic>
        <p:nvPicPr>
          <p:cNvPr id="248" name="Google Shape;248;p22"/>
          <p:cNvPicPr preferRelativeResize="0"/>
          <p:nvPr/>
        </p:nvPicPr>
        <p:blipFill>
          <a:blip r:embed="rId4">
            <a:alphaModFix/>
          </a:blip>
          <a:stretch>
            <a:fillRect/>
          </a:stretch>
        </p:blipFill>
        <p:spPr>
          <a:xfrm>
            <a:off x="561600" y="2858260"/>
            <a:ext cx="422519" cy="426654"/>
          </a:xfrm>
          <a:prstGeom prst="rect">
            <a:avLst/>
          </a:prstGeom>
          <a:noFill/>
          <a:ln>
            <a:noFill/>
          </a:ln>
        </p:spPr>
      </p:pic>
      <p:sp>
        <p:nvSpPr>
          <p:cNvPr id="27" name="TextBox 26"/>
          <p:cNvSpPr txBox="1">
            <a:spLocks/>
          </p:cNvSpPr>
          <p:nvPr/>
        </p:nvSpPr>
        <p:spPr>
          <a:xfrm>
            <a:off x="6346800" y="2779200"/>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pic>
        <p:nvPicPr>
          <p:cNvPr id="263" name="Google Shape;263;p22"/>
          <p:cNvPicPr preferRelativeResize="0"/>
          <p:nvPr/>
        </p:nvPicPr>
        <p:blipFill>
          <a:blip r:embed="rId5">
            <a:alphaModFix/>
          </a:blip>
          <a:stretch>
            <a:fillRect/>
          </a:stretch>
        </p:blipFill>
        <p:spPr>
          <a:xfrm>
            <a:off x="561600" y="8495603"/>
            <a:ext cx="422519" cy="427169"/>
          </a:xfrm>
          <a:prstGeom prst="rect">
            <a:avLst/>
          </a:prstGeom>
          <a:noFill/>
          <a:ln>
            <a:noFill/>
          </a:ln>
        </p:spPr>
      </p:pic>
      <p:sp>
        <p:nvSpPr>
          <p:cNvPr id="26" name="Google Shape;247;p22"/>
          <p:cNvSpPr txBox="1"/>
          <p:nvPr/>
        </p:nvSpPr>
        <p:spPr>
          <a:xfrm>
            <a:off x="1116000" y="8416815"/>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In the past twelve months, have pupils worked with the school canteen to identify ways to reduce food waste in your school?</a:t>
            </a:r>
            <a:endParaRPr sz="1300">
              <a:solidFill>
                <a:schemeClr val="dk1"/>
              </a:solidFill>
            </a:endParaRPr>
          </a:p>
        </p:txBody>
      </p:sp>
      <p:sp>
        <p:nvSpPr>
          <p:cNvPr id="28" name="TextBox 27"/>
          <p:cNvSpPr txBox="1">
            <a:spLocks/>
          </p:cNvSpPr>
          <p:nvPr/>
        </p:nvSpPr>
        <p:spPr>
          <a:xfrm>
            <a:off x="6346800" y="8416800"/>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pic>
        <p:nvPicPr>
          <p:cNvPr id="249" name="Google Shape;249;p22"/>
          <p:cNvPicPr preferRelativeResize="0"/>
          <p:nvPr/>
        </p:nvPicPr>
        <p:blipFill>
          <a:blip r:embed="rId6">
            <a:alphaModFix/>
          </a:blip>
          <a:stretch>
            <a:fillRect/>
          </a:stretch>
        </p:blipFill>
        <p:spPr>
          <a:xfrm>
            <a:off x="561600" y="3797860"/>
            <a:ext cx="422519" cy="426654"/>
          </a:xfrm>
          <a:prstGeom prst="rect">
            <a:avLst/>
          </a:prstGeom>
          <a:noFill/>
          <a:ln>
            <a:noFill/>
          </a:ln>
        </p:spPr>
      </p:pic>
      <p:sp>
        <p:nvSpPr>
          <p:cNvPr id="21" name="Google Shape;247;p22"/>
          <p:cNvSpPr txBox="1"/>
          <p:nvPr/>
        </p:nvSpPr>
        <p:spPr>
          <a:xfrm>
            <a:off x="1116000" y="3718815"/>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Is your school's food waste composted and when possible is this compost used in the school grounds?</a:t>
            </a:r>
            <a:endParaRPr sz="1300">
              <a:solidFill>
                <a:schemeClr val="dk1"/>
              </a:solidFill>
            </a:endParaRPr>
          </a:p>
        </p:txBody>
      </p:sp>
      <p:sp>
        <p:nvSpPr>
          <p:cNvPr id="29" name="TextBox 28"/>
          <p:cNvSpPr txBox="1">
            <a:spLocks/>
          </p:cNvSpPr>
          <p:nvPr/>
        </p:nvSpPr>
        <p:spPr>
          <a:xfrm>
            <a:off x="6346800" y="3718800"/>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pic>
        <p:nvPicPr>
          <p:cNvPr id="250" name="Google Shape;250;p22"/>
          <p:cNvPicPr preferRelativeResize="0"/>
          <p:nvPr/>
        </p:nvPicPr>
        <p:blipFill>
          <a:blip r:embed="rId7">
            <a:alphaModFix/>
          </a:blip>
          <a:stretch>
            <a:fillRect/>
          </a:stretch>
        </p:blipFill>
        <p:spPr>
          <a:xfrm>
            <a:off x="561600" y="4737460"/>
            <a:ext cx="422519" cy="426654"/>
          </a:xfrm>
          <a:prstGeom prst="rect">
            <a:avLst/>
          </a:prstGeom>
          <a:noFill/>
          <a:ln>
            <a:noFill/>
          </a:ln>
        </p:spPr>
      </p:pic>
      <p:sp>
        <p:nvSpPr>
          <p:cNvPr id="22" name="Google Shape;247;p22"/>
          <p:cNvSpPr txBox="1"/>
          <p:nvPr/>
        </p:nvSpPr>
        <p:spPr>
          <a:xfrm>
            <a:off x="1116000" y="4658415"/>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In the past twelve months, has your school organised a second-hand clothes sale?</a:t>
            </a:r>
            <a:endParaRPr sz="1300">
              <a:solidFill>
                <a:schemeClr val="dk1"/>
              </a:solidFill>
            </a:endParaRPr>
          </a:p>
        </p:txBody>
      </p:sp>
      <p:sp>
        <p:nvSpPr>
          <p:cNvPr id="30" name="TextBox 29"/>
          <p:cNvSpPr txBox="1">
            <a:spLocks/>
          </p:cNvSpPr>
          <p:nvPr/>
        </p:nvSpPr>
        <p:spPr>
          <a:xfrm>
            <a:off x="6346800" y="4658400"/>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pic>
        <p:nvPicPr>
          <p:cNvPr id="251" name="Google Shape;251;p22"/>
          <p:cNvPicPr preferRelativeResize="0"/>
          <p:nvPr/>
        </p:nvPicPr>
        <p:blipFill>
          <a:blip r:embed="rId8">
            <a:alphaModFix/>
          </a:blip>
          <a:stretch>
            <a:fillRect/>
          </a:stretch>
        </p:blipFill>
        <p:spPr>
          <a:xfrm>
            <a:off x="561600" y="5677320"/>
            <a:ext cx="422519" cy="426134"/>
          </a:xfrm>
          <a:prstGeom prst="rect">
            <a:avLst/>
          </a:prstGeom>
          <a:noFill/>
          <a:ln>
            <a:noFill/>
          </a:ln>
        </p:spPr>
      </p:pic>
      <p:sp>
        <p:nvSpPr>
          <p:cNvPr id="23" name="Google Shape;247;p22"/>
          <p:cNvSpPr txBox="1"/>
          <p:nvPr/>
        </p:nvSpPr>
        <p:spPr>
          <a:xfrm>
            <a:off x="1116000" y="5698042"/>
            <a:ext cx="5025900" cy="384690"/>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Does your school collect and redistribute used uniform?</a:t>
            </a:r>
            <a:endParaRPr sz="1300">
              <a:solidFill>
                <a:schemeClr val="dk1"/>
              </a:solidFill>
            </a:endParaRPr>
          </a:p>
        </p:txBody>
      </p:sp>
      <p:sp>
        <p:nvSpPr>
          <p:cNvPr id="31" name="TextBox 30"/>
          <p:cNvSpPr txBox="1">
            <a:spLocks/>
          </p:cNvSpPr>
          <p:nvPr/>
        </p:nvSpPr>
        <p:spPr>
          <a:xfrm>
            <a:off x="6346800" y="5598000"/>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pic>
        <p:nvPicPr>
          <p:cNvPr id="252" name="Google Shape;252;p22"/>
          <p:cNvPicPr preferRelativeResize="0"/>
          <p:nvPr/>
        </p:nvPicPr>
        <p:blipFill>
          <a:blip r:embed="rId9">
            <a:alphaModFix/>
          </a:blip>
          <a:stretch>
            <a:fillRect/>
          </a:stretch>
        </p:blipFill>
        <p:spPr>
          <a:xfrm>
            <a:off x="561600" y="6616920"/>
            <a:ext cx="422519" cy="426134"/>
          </a:xfrm>
          <a:prstGeom prst="rect">
            <a:avLst/>
          </a:prstGeom>
          <a:noFill/>
          <a:ln>
            <a:noFill/>
          </a:ln>
        </p:spPr>
      </p:pic>
      <p:sp>
        <p:nvSpPr>
          <p:cNvPr id="24" name="Google Shape;247;p22"/>
          <p:cNvSpPr txBox="1"/>
          <p:nvPr/>
        </p:nvSpPr>
        <p:spPr>
          <a:xfrm>
            <a:off x="1116000" y="6537615"/>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Does your school have a book, stationery or revision guide exchange? </a:t>
            </a:r>
            <a:endParaRPr sz="1300">
              <a:solidFill>
                <a:schemeClr val="dk1"/>
              </a:solidFill>
            </a:endParaRPr>
          </a:p>
        </p:txBody>
      </p:sp>
      <p:sp>
        <p:nvSpPr>
          <p:cNvPr id="32" name="TextBox 31"/>
          <p:cNvSpPr txBox="1">
            <a:spLocks/>
          </p:cNvSpPr>
          <p:nvPr/>
        </p:nvSpPr>
        <p:spPr>
          <a:xfrm>
            <a:off x="6346800" y="6537600"/>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pic>
        <p:nvPicPr>
          <p:cNvPr id="253" name="Google Shape;253;p22"/>
          <p:cNvPicPr preferRelativeResize="0"/>
          <p:nvPr/>
        </p:nvPicPr>
        <p:blipFill>
          <a:blip r:embed="rId10">
            <a:alphaModFix/>
          </a:blip>
          <a:stretch>
            <a:fillRect/>
          </a:stretch>
        </p:blipFill>
        <p:spPr>
          <a:xfrm>
            <a:off x="561600" y="7556003"/>
            <a:ext cx="422519" cy="427169"/>
          </a:xfrm>
          <a:prstGeom prst="rect">
            <a:avLst/>
          </a:prstGeom>
          <a:noFill/>
          <a:ln>
            <a:noFill/>
          </a:ln>
        </p:spPr>
      </p:pic>
      <p:sp>
        <p:nvSpPr>
          <p:cNvPr id="25" name="Google Shape;247;p22"/>
          <p:cNvSpPr txBox="1"/>
          <p:nvPr/>
        </p:nvSpPr>
        <p:spPr>
          <a:xfrm>
            <a:off x="1116000" y="7577242"/>
            <a:ext cx="5025900" cy="384690"/>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Does your school send letters home via e-mail or app by default?</a:t>
            </a:r>
            <a:endParaRPr sz="1300">
              <a:solidFill>
                <a:schemeClr val="dk1"/>
              </a:solidFill>
            </a:endParaRPr>
          </a:p>
        </p:txBody>
      </p:sp>
      <p:sp>
        <p:nvSpPr>
          <p:cNvPr id="33" name="TextBox 32"/>
          <p:cNvSpPr txBox="1">
            <a:spLocks/>
          </p:cNvSpPr>
          <p:nvPr/>
        </p:nvSpPr>
        <p:spPr>
          <a:xfrm>
            <a:off x="6346800" y="7477200"/>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spTree>
    <p:extLst>
      <p:ext uri="{BB962C8B-B14F-4D97-AF65-F5344CB8AC3E}">
        <p14:creationId xmlns:p14="http://schemas.microsoft.com/office/powerpoint/2010/main" val="13393158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23"/>
        <p:cNvGrpSpPr/>
        <p:nvPr/>
      </p:nvGrpSpPr>
      <p:grpSpPr>
        <a:xfrm>
          <a:off x="0" y="0"/>
          <a:ext cx="0" cy="0"/>
          <a:chOff x="0" y="0"/>
          <a:chExt cx="0" cy="0"/>
        </a:xfrm>
      </p:grpSpPr>
      <p:sp>
        <p:nvSpPr>
          <p:cNvPr id="231" name="Google Shape;231;p21"/>
          <p:cNvSpPr txBox="1"/>
          <p:nvPr/>
        </p:nvSpPr>
        <p:spPr>
          <a:xfrm>
            <a:off x="550800" y="7964550"/>
            <a:ext cx="6458400" cy="1262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grpSp>
        <p:nvGrpSpPr>
          <p:cNvPr id="232" name="Google Shape;232;p21"/>
          <p:cNvGrpSpPr/>
          <p:nvPr/>
        </p:nvGrpSpPr>
        <p:grpSpPr>
          <a:xfrm>
            <a:off x="208325" y="8250150"/>
            <a:ext cx="690900" cy="690900"/>
            <a:chOff x="208325" y="8250150"/>
            <a:chExt cx="690900" cy="690900"/>
          </a:xfrm>
        </p:grpSpPr>
        <p:sp>
          <p:nvSpPr>
            <p:cNvPr id="233" name="Google Shape;233;p21"/>
            <p:cNvSpPr/>
            <p:nvPr/>
          </p:nvSpPr>
          <p:spPr>
            <a:xfrm>
              <a:off x="208325" y="8250150"/>
              <a:ext cx="690900" cy="690900"/>
            </a:xfrm>
            <a:prstGeom prst="ellipse">
              <a:avLst/>
            </a:prstGeom>
            <a:solidFill>
              <a:srgbClr val="F6B0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4" name="Google Shape;234;p21"/>
            <p:cNvPicPr preferRelativeResize="0"/>
            <p:nvPr/>
          </p:nvPicPr>
          <p:blipFill>
            <a:blip r:embed="rId4">
              <a:alphaModFix/>
            </a:blip>
            <a:stretch>
              <a:fillRect/>
            </a:stretch>
          </p:blipFill>
          <p:spPr>
            <a:xfrm>
              <a:off x="335985" y="8324345"/>
              <a:ext cx="435446" cy="542371"/>
            </a:xfrm>
            <a:prstGeom prst="rect">
              <a:avLst/>
            </a:prstGeom>
            <a:noFill/>
            <a:ln>
              <a:noFill/>
            </a:ln>
          </p:spPr>
        </p:pic>
      </p:grpSp>
      <p:sp>
        <p:nvSpPr>
          <p:cNvPr id="235" name="Google Shape;235;p21"/>
          <p:cNvSpPr txBox="1"/>
          <p:nvPr/>
        </p:nvSpPr>
        <p:spPr>
          <a:xfrm>
            <a:off x="1022400" y="8220057"/>
            <a:ext cx="5596800" cy="750945"/>
          </a:xfrm>
          <a:prstGeom prst="rect">
            <a:avLst/>
          </a:prstGeom>
          <a:noFill/>
          <a:ln>
            <a:noFill/>
          </a:ln>
        </p:spPr>
        <p:txBody>
          <a:bodyPr spcFirstLastPara="1" wrap="square" lIns="91425" tIns="91425" rIns="91425" bIns="91425" anchor="t" anchorCtr="0">
            <a:spAutoFit/>
          </a:bodyPr>
          <a:lstStyle/>
          <a:p>
            <a:pPr lvl="0">
              <a:lnSpc>
                <a:spcPct val="115000"/>
              </a:lnSpc>
            </a:pPr>
            <a:r>
              <a:rPr lang="en-GB" sz="1600">
                <a:solidFill>
                  <a:schemeClr val="dk1"/>
                </a:solidFill>
              </a:rPr>
              <a:t>The UK generated </a:t>
            </a:r>
            <a:r>
              <a:rPr lang="en-GB" sz="1600" b="1">
                <a:solidFill>
                  <a:schemeClr val="dk1"/>
                </a:solidFill>
              </a:rPr>
              <a:t>222.2 million tonnes </a:t>
            </a:r>
            <a:r>
              <a:rPr lang="en-GB" sz="1600">
                <a:solidFill>
                  <a:schemeClr val="dk1"/>
                </a:solidFill>
              </a:rPr>
              <a:t>of waste in 2018, England was responsible for 84% of this. </a:t>
            </a:r>
            <a:endParaRPr sz="1600">
              <a:solidFill>
                <a:schemeClr val="dk1"/>
              </a:solidFill>
            </a:endParaRPr>
          </a:p>
        </p:txBody>
      </p:sp>
      <p:sp>
        <p:nvSpPr>
          <p:cNvPr id="237" name="Google Shape;237;p21"/>
          <p:cNvSpPr txBox="1"/>
          <p:nvPr/>
        </p:nvSpPr>
        <p:spPr>
          <a:xfrm>
            <a:off x="5194350" y="4406400"/>
            <a:ext cx="1520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dk1"/>
                </a:solidFill>
              </a:rPr>
              <a:t>Total Score</a:t>
            </a:r>
            <a:endParaRPr sz="700">
              <a:solidFill>
                <a:schemeClr val="dk1"/>
              </a:solidFill>
            </a:endParaRPr>
          </a:p>
        </p:txBody>
      </p:sp>
      <p:sp>
        <p:nvSpPr>
          <p:cNvPr id="238" name="Google Shape;238;p21"/>
          <p:cNvSpPr txBox="1"/>
          <p:nvPr/>
        </p:nvSpPr>
        <p:spPr>
          <a:xfrm>
            <a:off x="550800" y="5209050"/>
            <a:ext cx="6458400" cy="24120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lang="en-GB"/>
          </a:p>
          <a:p>
            <a:pPr marL="0" lvl="0" indent="0" algn="l" rtl="0">
              <a:spcBef>
                <a:spcPts val="0"/>
              </a:spcBef>
              <a:spcAft>
                <a:spcPts val="0"/>
              </a:spcAft>
              <a:buNone/>
            </a:pPr>
            <a:endParaRPr/>
          </a:p>
        </p:txBody>
      </p:sp>
      <p:grpSp>
        <p:nvGrpSpPr>
          <p:cNvPr id="20" name="Group 19"/>
          <p:cNvGrpSpPr/>
          <p:nvPr/>
        </p:nvGrpSpPr>
        <p:grpSpPr>
          <a:xfrm>
            <a:off x="695425" y="4850539"/>
            <a:ext cx="2343080" cy="722475"/>
            <a:chOff x="695425" y="4850539"/>
            <a:chExt cx="2343080" cy="722475"/>
          </a:xfrm>
        </p:grpSpPr>
        <p:pic>
          <p:nvPicPr>
            <p:cNvPr id="21" name="Google Shape;101;p15"/>
            <p:cNvPicPr preferRelativeResize="0"/>
            <p:nvPr/>
          </p:nvPicPr>
          <p:blipFill>
            <a:blip r:embed="rId5">
              <a:alphaModFix/>
            </a:blip>
            <a:stretch>
              <a:fillRect/>
            </a:stretch>
          </p:blipFill>
          <p:spPr>
            <a:xfrm>
              <a:off x="695425" y="4886925"/>
              <a:ext cx="2143125" cy="653425"/>
            </a:xfrm>
            <a:prstGeom prst="rect">
              <a:avLst/>
            </a:prstGeom>
            <a:noFill/>
            <a:ln>
              <a:noFill/>
            </a:ln>
          </p:spPr>
        </p:pic>
        <p:sp>
          <p:nvSpPr>
            <p:cNvPr id="22" name="Google Shape;102;p15"/>
            <p:cNvSpPr txBox="1"/>
            <p:nvPr/>
          </p:nvSpPr>
          <p:spPr>
            <a:xfrm>
              <a:off x="811605" y="4850539"/>
              <a:ext cx="2226900" cy="722475"/>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GB" sz="1300" b="1">
                  <a:solidFill>
                    <a:schemeClr val="dk1"/>
                  </a:solidFill>
                </a:rPr>
                <a:t>Our Ideas &amp; Thoughts </a:t>
              </a:r>
              <a:endParaRPr sz="1500" b="1"/>
            </a:p>
          </p:txBody>
        </p:sp>
      </p:grpSp>
      <p:sp>
        <p:nvSpPr>
          <p:cNvPr id="224" name="Google Shape;224;p21"/>
          <p:cNvSpPr txBox="1"/>
          <p:nvPr/>
        </p:nvSpPr>
        <p:spPr>
          <a:xfrm>
            <a:off x="1116000" y="1360800"/>
            <a:ext cx="5025900" cy="644762"/>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a:solidFill>
                  <a:schemeClr val="dk1"/>
                </a:solidFill>
              </a:rPr>
              <a:t>Are recycling bins clearly labelled with signs or posters showing what can and can’t be recycled in school?</a:t>
            </a:r>
            <a:endParaRPr sz="1300">
              <a:solidFill>
                <a:schemeClr val="dk1"/>
              </a:solidFill>
            </a:endParaRPr>
          </a:p>
        </p:txBody>
      </p:sp>
      <p:pic>
        <p:nvPicPr>
          <p:cNvPr id="225" name="Google Shape;225;p21"/>
          <p:cNvPicPr preferRelativeResize="0"/>
          <p:nvPr/>
        </p:nvPicPr>
        <p:blipFill>
          <a:blip r:embed="rId6">
            <a:alphaModFix/>
          </a:blip>
          <a:stretch>
            <a:fillRect/>
          </a:stretch>
        </p:blipFill>
        <p:spPr>
          <a:xfrm>
            <a:off x="561600" y="1469597"/>
            <a:ext cx="422519" cy="427169"/>
          </a:xfrm>
          <a:prstGeom prst="rect">
            <a:avLst/>
          </a:prstGeom>
          <a:noFill/>
          <a:ln>
            <a:noFill/>
          </a:ln>
        </p:spPr>
      </p:pic>
      <p:sp>
        <p:nvSpPr>
          <p:cNvPr id="23" name="TextBox 22"/>
          <p:cNvSpPr txBox="1">
            <a:spLocks/>
          </p:cNvSpPr>
          <p:nvPr/>
        </p:nvSpPr>
        <p:spPr>
          <a:xfrm>
            <a:off x="6346800" y="1390794"/>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pic>
        <p:nvPicPr>
          <p:cNvPr id="227" name="Google Shape;227;p21"/>
          <p:cNvPicPr preferRelativeResize="0"/>
          <p:nvPr/>
        </p:nvPicPr>
        <p:blipFill>
          <a:blip r:embed="rId7">
            <a:alphaModFix/>
          </a:blip>
          <a:stretch>
            <a:fillRect/>
          </a:stretch>
        </p:blipFill>
        <p:spPr>
          <a:xfrm>
            <a:off x="561600" y="3586488"/>
            <a:ext cx="422519" cy="426649"/>
          </a:xfrm>
          <a:prstGeom prst="rect">
            <a:avLst/>
          </a:prstGeom>
          <a:noFill/>
          <a:ln>
            <a:noFill/>
          </a:ln>
        </p:spPr>
      </p:pic>
      <p:sp>
        <p:nvSpPr>
          <p:cNvPr id="24" name="TextBox 23"/>
          <p:cNvSpPr txBox="1">
            <a:spLocks/>
          </p:cNvSpPr>
          <p:nvPr/>
        </p:nvSpPr>
        <p:spPr>
          <a:xfrm>
            <a:off x="6346800" y="3507425"/>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sp>
        <p:nvSpPr>
          <p:cNvPr id="26" name="Google Shape;224;p21"/>
          <p:cNvSpPr txBox="1"/>
          <p:nvPr/>
        </p:nvSpPr>
        <p:spPr>
          <a:xfrm>
            <a:off x="1116000" y="3362400"/>
            <a:ext cx="5025900" cy="874825"/>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a:solidFill>
                  <a:schemeClr val="dk1"/>
                </a:solidFill>
              </a:rPr>
              <a:t>Has your school tried to reduce its use of paper, for example through printing on both sides, tracking photocopying, adding a release code to the photocopier or limiting the use of worksheets?</a:t>
            </a:r>
            <a:endParaRPr sz="1300">
              <a:solidFill>
                <a:schemeClr val="dk1"/>
              </a:solidFill>
            </a:endParaRPr>
          </a:p>
        </p:txBody>
      </p:sp>
      <p:pic>
        <p:nvPicPr>
          <p:cNvPr id="226" name="Google Shape;226;p21"/>
          <p:cNvPicPr preferRelativeResize="0"/>
          <p:nvPr/>
        </p:nvPicPr>
        <p:blipFill>
          <a:blip r:embed="rId8">
            <a:alphaModFix/>
          </a:blip>
          <a:stretch>
            <a:fillRect/>
          </a:stretch>
        </p:blipFill>
        <p:spPr>
          <a:xfrm>
            <a:off x="561600" y="2470657"/>
            <a:ext cx="422519" cy="426649"/>
          </a:xfrm>
          <a:prstGeom prst="rect">
            <a:avLst/>
          </a:prstGeom>
          <a:noFill/>
          <a:ln>
            <a:noFill/>
          </a:ln>
        </p:spPr>
      </p:pic>
      <p:sp>
        <p:nvSpPr>
          <p:cNvPr id="25" name="TextBox 24"/>
          <p:cNvSpPr txBox="1">
            <a:spLocks/>
          </p:cNvSpPr>
          <p:nvPr/>
        </p:nvSpPr>
        <p:spPr>
          <a:xfrm>
            <a:off x="6346800" y="2391594"/>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sp>
        <p:nvSpPr>
          <p:cNvPr id="27" name="Google Shape;224;p21"/>
          <p:cNvSpPr txBox="1"/>
          <p:nvPr/>
        </p:nvSpPr>
        <p:spPr>
          <a:xfrm>
            <a:off x="1116000" y="2361600"/>
            <a:ext cx="5025900" cy="644762"/>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a:solidFill>
                  <a:schemeClr val="dk1"/>
                </a:solidFill>
              </a:rPr>
              <a:t>Spot check three recycling bins in your school, do all three have the correct items in?</a:t>
            </a:r>
            <a:endParaRPr sz="1300">
              <a:solidFill>
                <a:schemeClr val="dk1"/>
              </a:solidFill>
            </a:endParaRPr>
          </a:p>
        </p:txBody>
      </p:sp>
      <p:sp>
        <p:nvSpPr>
          <p:cNvPr id="31" name="TextBox 30"/>
          <p:cNvSpPr txBox="1">
            <a:spLocks/>
          </p:cNvSpPr>
          <p:nvPr/>
        </p:nvSpPr>
        <p:spPr>
          <a:xfrm>
            <a:off x="6346800" y="4312800"/>
            <a:ext cx="576000" cy="584775"/>
          </a:xfrm>
          <a:prstGeom prst="rect">
            <a:avLst/>
          </a:prstGeom>
          <a:noFill/>
          <a:ln w="38100">
            <a:solidFill>
              <a:srgbClr val="F39200"/>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9</a:t>
            </a:r>
          </a:p>
        </p:txBody>
      </p:sp>
    </p:spTree>
    <p:extLst>
      <p:ext uri="{BB962C8B-B14F-4D97-AF65-F5344CB8AC3E}">
        <p14:creationId xmlns:p14="http://schemas.microsoft.com/office/powerpoint/2010/main" val="3617799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69"/>
        <p:cNvGrpSpPr/>
        <p:nvPr/>
      </p:nvGrpSpPr>
      <p:grpSpPr>
        <a:xfrm>
          <a:off x="0" y="0"/>
          <a:ext cx="0" cy="0"/>
          <a:chOff x="0" y="0"/>
          <a:chExt cx="0" cy="0"/>
        </a:xfrm>
      </p:grpSpPr>
      <p:sp>
        <p:nvSpPr>
          <p:cNvPr id="70" name="Google Shape;70;p14"/>
          <p:cNvSpPr txBox="1"/>
          <p:nvPr/>
        </p:nvSpPr>
        <p:spPr>
          <a:xfrm>
            <a:off x="636900" y="1217470"/>
            <a:ext cx="62862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800"/>
              <a:t>Biodiversity</a:t>
            </a:r>
            <a:endParaRPr sz="4800"/>
          </a:p>
        </p:txBody>
      </p:sp>
      <p:cxnSp>
        <p:nvCxnSpPr>
          <p:cNvPr id="85" name="Google Shape;85;p14"/>
          <p:cNvCxnSpPr/>
          <p:nvPr/>
        </p:nvCxnSpPr>
        <p:spPr>
          <a:xfrm rot="10800000">
            <a:off x="666850" y="2363045"/>
            <a:ext cx="5638800" cy="0"/>
          </a:xfrm>
          <a:prstGeom prst="straightConnector1">
            <a:avLst/>
          </a:prstGeom>
          <a:noFill/>
          <a:ln w="19050" cap="flat" cmpd="sng">
            <a:solidFill>
              <a:srgbClr val="EA5A12"/>
            </a:solidFill>
            <a:prstDash val="solid"/>
            <a:round/>
            <a:headEnd type="none" w="med" len="med"/>
            <a:tailEnd type="none" w="med" len="med"/>
          </a:ln>
        </p:spPr>
      </p:cxnSp>
      <p:sp>
        <p:nvSpPr>
          <p:cNvPr id="71" name="Google Shape;71;p14"/>
          <p:cNvSpPr txBox="1"/>
          <p:nvPr/>
        </p:nvSpPr>
        <p:spPr>
          <a:xfrm>
            <a:off x="1114425" y="2779215"/>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Do your grounds provide habitats to encourage insect life, for example bug hotels, log piles, rock piles or leaf piles?</a:t>
            </a:r>
            <a:endParaRPr sz="1300">
              <a:solidFill>
                <a:schemeClr val="dk1"/>
              </a:solidFill>
            </a:endParaRPr>
          </a:p>
        </p:txBody>
      </p:sp>
      <p:pic>
        <p:nvPicPr>
          <p:cNvPr id="72" name="Google Shape;72;p14"/>
          <p:cNvPicPr preferRelativeResize="0"/>
          <p:nvPr/>
        </p:nvPicPr>
        <p:blipFill>
          <a:blip r:embed="rId4">
            <a:alphaModFix/>
          </a:blip>
          <a:stretch>
            <a:fillRect/>
          </a:stretch>
        </p:blipFill>
        <p:spPr>
          <a:xfrm>
            <a:off x="561974" y="2858260"/>
            <a:ext cx="422519" cy="426654"/>
          </a:xfrm>
          <a:prstGeom prst="rect">
            <a:avLst/>
          </a:prstGeom>
          <a:noFill/>
          <a:ln>
            <a:noFill/>
          </a:ln>
        </p:spPr>
      </p:pic>
      <p:sp>
        <p:nvSpPr>
          <p:cNvPr id="3" name="TextBox 2"/>
          <p:cNvSpPr txBox="1">
            <a:spLocks/>
          </p:cNvSpPr>
          <p:nvPr/>
        </p:nvSpPr>
        <p:spPr>
          <a:xfrm>
            <a:off x="6347100" y="2779200"/>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pic>
        <p:nvPicPr>
          <p:cNvPr id="73" name="Google Shape;73;p14"/>
          <p:cNvPicPr preferRelativeResize="0"/>
          <p:nvPr/>
        </p:nvPicPr>
        <p:blipFill>
          <a:blip r:embed="rId5">
            <a:alphaModFix/>
          </a:blip>
          <a:stretch>
            <a:fillRect/>
          </a:stretch>
        </p:blipFill>
        <p:spPr>
          <a:xfrm>
            <a:off x="561974" y="3864238"/>
            <a:ext cx="422519" cy="426654"/>
          </a:xfrm>
          <a:prstGeom prst="rect">
            <a:avLst/>
          </a:prstGeom>
          <a:noFill/>
          <a:ln>
            <a:noFill/>
          </a:ln>
        </p:spPr>
      </p:pic>
      <p:sp>
        <p:nvSpPr>
          <p:cNvPr id="24" name="Google Shape;71;p14"/>
          <p:cNvSpPr txBox="1"/>
          <p:nvPr/>
        </p:nvSpPr>
        <p:spPr>
          <a:xfrm>
            <a:off x="1114425" y="3685165"/>
            <a:ext cx="5025900" cy="784800"/>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Do your grounds provide homes and support for birds and animals, for example bird houses, bat boxes, hedgehog highways or bird baths?</a:t>
            </a:r>
            <a:endParaRPr sz="1300">
              <a:solidFill>
                <a:schemeClr val="dk1"/>
              </a:solidFill>
            </a:endParaRPr>
          </a:p>
        </p:txBody>
      </p:sp>
      <p:sp>
        <p:nvSpPr>
          <p:cNvPr id="30" name="TextBox 29"/>
          <p:cNvSpPr txBox="1">
            <a:spLocks/>
          </p:cNvSpPr>
          <p:nvPr/>
        </p:nvSpPr>
        <p:spPr>
          <a:xfrm>
            <a:off x="6347100" y="3785178"/>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pic>
        <p:nvPicPr>
          <p:cNvPr id="74" name="Google Shape;74;p14"/>
          <p:cNvPicPr preferRelativeResize="0"/>
          <p:nvPr/>
        </p:nvPicPr>
        <p:blipFill>
          <a:blip r:embed="rId6">
            <a:alphaModFix/>
          </a:blip>
          <a:stretch>
            <a:fillRect/>
          </a:stretch>
        </p:blipFill>
        <p:spPr>
          <a:xfrm>
            <a:off x="561974" y="4870215"/>
            <a:ext cx="422519" cy="426654"/>
          </a:xfrm>
          <a:prstGeom prst="rect">
            <a:avLst/>
          </a:prstGeom>
          <a:noFill/>
          <a:ln>
            <a:noFill/>
          </a:ln>
        </p:spPr>
      </p:pic>
      <p:sp>
        <p:nvSpPr>
          <p:cNvPr id="25" name="Google Shape;71;p14"/>
          <p:cNvSpPr txBox="1"/>
          <p:nvPr/>
        </p:nvSpPr>
        <p:spPr>
          <a:xfrm>
            <a:off x="1114425" y="4791170"/>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Do your grounds have bird (or other) animal feeders and are they checked and topped up regularly?</a:t>
            </a:r>
            <a:endParaRPr sz="1300">
              <a:solidFill>
                <a:schemeClr val="dk1"/>
              </a:solidFill>
            </a:endParaRPr>
          </a:p>
        </p:txBody>
      </p:sp>
      <p:sp>
        <p:nvSpPr>
          <p:cNvPr id="31" name="TextBox 30"/>
          <p:cNvSpPr txBox="1">
            <a:spLocks/>
          </p:cNvSpPr>
          <p:nvPr/>
        </p:nvSpPr>
        <p:spPr>
          <a:xfrm>
            <a:off x="6347100" y="4791155"/>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pic>
        <p:nvPicPr>
          <p:cNvPr id="75" name="Google Shape;75;p14"/>
          <p:cNvPicPr preferRelativeResize="0"/>
          <p:nvPr/>
        </p:nvPicPr>
        <p:blipFill>
          <a:blip r:embed="rId7">
            <a:alphaModFix/>
          </a:blip>
          <a:stretch>
            <a:fillRect/>
          </a:stretch>
        </p:blipFill>
        <p:spPr>
          <a:xfrm>
            <a:off x="561974" y="5776440"/>
            <a:ext cx="422519" cy="426134"/>
          </a:xfrm>
          <a:prstGeom prst="rect">
            <a:avLst/>
          </a:prstGeom>
          <a:noFill/>
          <a:ln>
            <a:noFill/>
          </a:ln>
        </p:spPr>
      </p:pic>
      <p:sp>
        <p:nvSpPr>
          <p:cNvPr id="26" name="Google Shape;71;p14"/>
          <p:cNvSpPr txBox="1"/>
          <p:nvPr/>
        </p:nvSpPr>
        <p:spPr>
          <a:xfrm>
            <a:off x="1114425" y="5697135"/>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Do your grounds have any dedicated wildflower, meadow or rewilding areas to support biodiversity?</a:t>
            </a:r>
            <a:endParaRPr sz="1300">
              <a:solidFill>
                <a:schemeClr val="dk1"/>
              </a:solidFill>
            </a:endParaRPr>
          </a:p>
        </p:txBody>
      </p:sp>
      <p:sp>
        <p:nvSpPr>
          <p:cNvPr id="32" name="TextBox 31"/>
          <p:cNvSpPr txBox="1">
            <a:spLocks/>
          </p:cNvSpPr>
          <p:nvPr/>
        </p:nvSpPr>
        <p:spPr>
          <a:xfrm>
            <a:off x="6347100" y="5697120"/>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pic>
        <p:nvPicPr>
          <p:cNvPr id="76" name="Google Shape;76;p14"/>
          <p:cNvPicPr preferRelativeResize="0"/>
          <p:nvPr/>
        </p:nvPicPr>
        <p:blipFill>
          <a:blip r:embed="rId8">
            <a:alphaModFix/>
          </a:blip>
          <a:stretch>
            <a:fillRect/>
          </a:stretch>
        </p:blipFill>
        <p:spPr>
          <a:xfrm>
            <a:off x="561974" y="6682405"/>
            <a:ext cx="422519" cy="426134"/>
          </a:xfrm>
          <a:prstGeom prst="rect">
            <a:avLst/>
          </a:prstGeom>
          <a:noFill/>
          <a:ln>
            <a:noFill/>
          </a:ln>
        </p:spPr>
      </p:pic>
      <p:sp>
        <p:nvSpPr>
          <p:cNvPr id="27" name="Google Shape;71;p14"/>
          <p:cNvSpPr txBox="1"/>
          <p:nvPr/>
        </p:nvSpPr>
        <p:spPr>
          <a:xfrm>
            <a:off x="1114425" y="6603100"/>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Are plants in your grounds chosen specifically to support biodiversity, for example bee-friendly lavender?</a:t>
            </a:r>
            <a:endParaRPr sz="1300">
              <a:solidFill>
                <a:schemeClr val="dk1"/>
              </a:solidFill>
            </a:endParaRPr>
          </a:p>
        </p:txBody>
      </p:sp>
      <p:sp>
        <p:nvSpPr>
          <p:cNvPr id="33" name="TextBox 32"/>
          <p:cNvSpPr txBox="1">
            <a:spLocks/>
          </p:cNvSpPr>
          <p:nvPr/>
        </p:nvSpPr>
        <p:spPr>
          <a:xfrm>
            <a:off x="6347100" y="6603085"/>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pic>
        <p:nvPicPr>
          <p:cNvPr id="77" name="Google Shape;77;p14"/>
          <p:cNvPicPr preferRelativeResize="0"/>
          <p:nvPr/>
        </p:nvPicPr>
        <p:blipFill>
          <a:blip r:embed="rId9">
            <a:alphaModFix/>
          </a:blip>
          <a:stretch>
            <a:fillRect/>
          </a:stretch>
        </p:blipFill>
        <p:spPr>
          <a:xfrm>
            <a:off x="561974" y="7587853"/>
            <a:ext cx="422519" cy="427169"/>
          </a:xfrm>
          <a:prstGeom prst="rect">
            <a:avLst/>
          </a:prstGeom>
          <a:noFill/>
          <a:ln>
            <a:noFill/>
          </a:ln>
        </p:spPr>
      </p:pic>
      <p:sp>
        <p:nvSpPr>
          <p:cNvPr id="28" name="Google Shape;71;p14"/>
          <p:cNvSpPr txBox="1"/>
          <p:nvPr/>
        </p:nvSpPr>
        <p:spPr>
          <a:xfrm>
            <a:off x="1114425" y="7609092"/>
            <a:ext cx="5025900" cy="384690"/>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Do your grounds have a pond or mini-pond?</a:t>
            </a:r>
            <a:endParaRPr sz="1300">
              <a:solidFill>
                <a:schemeClr val="dk1"/>
              </a:solidFill>
            </a:endParaRPr>
          </a:p>
        </p:txBody>
      </p:sp>
      <p:sp>
        <p:nvSpPr>
          <p:cNvPr id="34" name="TextBox 33"/>
          <p:cNvSpPr txBox="1">
            <a:spLocks/>
          </p:cNvSpPr>
          <p:nvPr/>
        </p:nvSpPr>
        <p:spPr>
          <a:xfrm>
            <a:off x="6347100" y="7509050"/>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pic>
        <p:nvPicPr>
          <p:cNvPr id="87" name="Google Shape;87;p14"/>
          <p:cNvPicPr preferRelativeResize="0"/>
          <p:nvPr/>
        </p:nvPicPr>
        <p:blipFill>
          <a:blip r:embed="rId10">
            <a:alphaModFix/>
          </a:blip>
          <a:stretch>
            <a:fillRect/>
          </a:stretch>
        </p:blipFill>
        <p:spPr>
          <a:xfrm>
            <a:off x="561974" y="8693859"/>
            <a:ext cx="422519" cy="427169"/>
          </a:xfrm>
          <a:prstGeom prst="rect">
            <a:avLst/>
          </a:prstGeom>
          <a:noFill/>
          <a:ln>
            <a:noFill/>
          </a:ln>
        </p:spPr>
      </p:pic>
      <p:sp>
        <p:nvSpPr>
          <p:cNvPr id="29" name="Google Shape;71;p14"/>
          <p:cNvSpPr txBox="1"/>
          <p:nvPr/>
        </p:nvSpPr>
        <p:spPr>
          <a:xfrm>
            <a:off x="1114425" y="8415016"/>
            <a:ext cx="5025900" cy="98485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During the last year, has your school provided advice to families on supporting biodiversity at home, for example looking for Rainforest Alliance certified products whilst shopping or instructions for creating homemade bug hotels?</a:t>
            </a:r>
            <a:endParaRPr sz="1300">
              <a:solidFill>
                <a:schemeClr val="dk1"/>
              </a:solidFill>
            </a:endParaRPr>
          </a:p>
        </p:txBody>
      </p:sp>
      <p:sp>
        <p:nvSpPr>
          <p:cNvPr id="35" name="TextBox 34"/>
          <p:cNvSpPr txBox="1">
            <a:spLocks/>
          </p:cNvSpPr>
          <p:nvPr/>
        </p:nvSpPr>
        <p:spPr>
          <a:xfrm>
            <a:off x="6347100" y="8615056"/>
            <a:ext cx="576000" cy="584775"/>
          </a:xfrm>
          <a:prstGeom prst="rect">
            <a:avLst/>
          </a:prstGeom>
          <a:noFill/>
          <a:ln w="12700">
            <a:solidFill>
              <a:schemeClr val="tx1"/>
            </a:solidFill>
          </a:ln>
        </p:spPr>
        <p:txBody>
          <a:bodyPr wrap="square" rtlCol="0" anchor="ctr" anchorCtr="0">
            <a:noAutofit/>
          </a:bodyPr>
          <a:lstStyle/>
          <a:p>
            <a:pPr algn="ctr"/>
            <a:r>
              <a:rPr lang="en-GB" sz="3200" dirty="0">
                <a:latin typeface="Arial" panose="020B0604020202020204" pitchFamily="34" charset="0"/>
                <a:cs typeface="Arial" panose="020B0604020202020204" pitchFamily="34" charset="0"/>
              </a:rPr>
              <a:t>N</a:t>
            </a:r>
          </a:p>
        </p:txBody>
      </p:sp>
      <p:sp>
        <p:nvSpPr>
          <p:cNvPr id="13" name="TextBox 12"/>
          <p:cNvSpPr txBox="1"/>
          <p:nvPr/>
        </p:nvSpPr>
        <p:spPr>
          <a:xfrm>
            <a:off x="6210043" y="2209156"/>
            <a:ext cx="850113" cy="307777"/>
          </a:xfrm>
          <a:prstGeom prst="rect">
            <a:avLst/>
          </a:prstGeom>
          <a:noFill/>
        </p:spPr>
        <p:txBody>
          <a:bodyPr wrap="square" rtlCol="0">
            <a:spAutoFit/>
          </a:bodyPr>
          <a:lstStyle/>
          <a:p>
            <a:pPr algn="ctr"/>
            <a:r>
              <a:rPr lang="en-GB"/>
              <a:t>Y/N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45"/>
        <p:cNvGrpSpPr/>
        <p:nvPr/>
      </p:nvGrpSpPr>
      <p:grpSpPr>
        <a:xfrm>
          <a:off x="0" y="0"/>
          <a:ext cx="0" cy="0"/>
          <a:chOff x="0" y="0"/>
          <a:chExt cx="0" cy="0"/>
        </a:xfrm>
      </p:grpSpPr>
      <p:sp>
        <p:nvSpPr>
          <p:cNvPr id="246" name="Google Shape;246;p22"/>
          <p:cNvSpPr txBox="1"/>
          <p:nvPr/>
        </p:nvSpPr>
        <p:spPr>
          <a:xfrm>
            <a:off x="636900" y="1217100"/>
            <a:ext cx="6286200" cy="92329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800"/>
              <a:t>Water</a:t>
            </a:r>
          </a:p>
        </p:txBody>
      </p:sp>
      <p:cxnSp>
        <p:nvCxnSpPr>
          <p:cNvPr id="261" name="Google Shape;261;p22"/>
          <p:cNvCxnSpPr/>
          <p:nvPr/>
        </p:nvCxnSpPr>
        <p:spPr>
          <a:xfrm rot="10800000">
            <a:off x="666850" y="2362675"/>
            <a:ext cx="5638800" cy="0"/>
          </a:xfrm>
          <a:prstGeom prst="straightConnector1">
            <a:avLst/>
          </a:prstGeom>
          <a:noFill/>
          <a:ln w="19050" cap="flat" cmpd="sng">
            <a:solidFill>
              <a:srgbClr val="EA5A12"/>
            </a:solidFill>
            <a:prstDash val="solid"/>
            <a:round/>
            <a:headEnd type="none" w="med" len="med"/>
            <a:tailEnd type="none" w="med" len="med"/>
          </a:ln>
        </p:spPr>
      </p:cxnSp>
      <p:sp>
        <p:nvSpPr>
          <p:cNvPr id="20" name="TextBox 19"/>
          <p:cNvSpPr txBox="1"/>
          <p:nvPr/>
        </p:nvSpPr>
        <p:spPr>
          <a:xfrm>
            <a:off x="6210000" y="2208786"/>
            <a:ext cx="850113" cy="307777"/>
          </a:xfrm>
          <a:prstGeom prst="rect">
            <a:avLst/>
          </a:prstGeom>
          <a:noFill/>
        </p:spPr>
        <p:txBody>
          <a:bodyPr wrap="square" rtlCol="0">
            <a:spAutoFit/>
          </a:bodyPr>
          <a:lstStyle/>
          <a:p>
            <a:pPr algn="ctr"/>
            <a:r>
              <a:rPr lang="en-GB"/>
              <a:t>Y/N</a:t>
            </a:r>
          </a:p>
        </p:txBody>
      </p:sp>
      <p:sp>
        <p:nvSpPr>
          <p:cNvPr id="247" name="Google Shape;247;p22"/>
          <p:cNvSpPr txBox="1"/>
          <p:nvPr/>
        </p:nvSpPr>
        <p:spPr>
          <a:xfrm>
            <a:off x="1116000" y="2879242"/>
            <a:ext cx="5025900" cy="384690"/>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Does your school have a water-butt?</a:t>
            </a:r>
            <a:endParaRPr sz="1300">
              <a:solidFill>
                <a:schemeClr val="dk1"/>
              </a:solidFill>
            </a:endParaRPr>
          </a:p>
        </p:txBody>
      </p:sp>
      <p:pic>
        <p:nvPicPr>
          <p:cNvPr id="248" name="Google Shape;248;p22"/>
          <p:cNvPicPr preferRelativeResize="0"/>
          <p:nvPr/>
        </p:nvPicPr>
        <p:blipFill>
          <a:blip r:embed="rId4">
            <a:alphaModFix/>
          </a:blip>
          <a:stretch>
            <a:fillRect/>
          </a:stretch>
        </p:blipFill>
        <p:spPr>
          <a:xfrm>
            <a:off x="561600" y="2858260"/>
            <a:ext cx="422519" cy="426654"/>
          </a:xfrm>
          <a:prstGeom prst="rect">
            <a:avLst/>
          </a:prstGeom>
          <a:noFill/>
          <a:ln>
            <a:noFill/>
          </a:ln>
        </p:spPr>
      </p:pic>
      <p:sp>
        <p:nvSpPr>
          <p:cNvPr id="27" name="TextBox 26"/>
          <p:cNvSpPr txBox="1">
            <a:spLocks/>
          </p:cNvSpPr>
          <p:nvPr/>
        </p:nvSpPr>
        <p:spPr>
          <a:xfrm>
            <a:off x="6346800" y="2779200"/>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pic>
        <p:nvPicPr>
          <p:cNvPr id="263" name="Google Shape;263;p22"/>
          <p:cNvPicPr preferRelativeResize="0"/>
          <p:nvPr/>
        </p:nvPicPr>
        <p:blipFill>
          <a:blip r:embed="rId5">
            <a:alphaModFix/>
          </a:blip>
          <a:stretch>
            <a:fillRect/>
          </a:stretch>
        </p:blipFill>
        <p:spPr>
          <a:xfrm>
            <a:off x="561600" y="8595623"/>
            <a:ext cx="422519" cy="427169"/>
          </a:xfrm>
          <a:prstGeom prst="rect">
            <a:avLst/>
          </a:prstGeom>
          <a:noFill/>
          <a:ln>
            <a:noFill/>
          </a:ln>
        </p:spPr>
      </p:pic>
      <p:sp>
        <p:nvSpPr>
          <p:cNvPr id="26" name="Google Shape;247;p22"/>
          <p:cNvSpPr txBox="1"/>
          <p:nvPr/>
        </p:nvSpPr>
        <p:spPr>
          <a:xfrm>
            <a:off x="1116000" y="8416807"/>
            <a:ext cx="5025900" cy="784800"/>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Have pupils (or your school's site manager) checked your school site for water leaks in the last three months and have any identified leaks been fixed?</a:t>
            </a:r>
            <a:endParaRPr sz="1300">
              <a:solidFill>
                <a:schemeClr val="dk1"/>
              </a:solidFill>
            </a:endParaRPr>
          </a:p>
        </p:txBody>
      </p:sp>
      <p:sp>
        <p:nvSpPr>
          <p:cNvPr id="28" name="TextBox 27"/>
          <p:cNvSpPr txBox="1">
            <a:spLocks/>
          </p:cNvSpPr>
          <p:nvPr/>
        </p:nvSpPr>
        <p:spPr>
          <a:xfrm>
            <a:off x="6346800" y="8516820"/>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pic>
        <p:nvPicPr>
          <p:cNvPr id="249" name="Google Shape;249;p22"/>
          <p:cNvPicPr preferRelativeResize="0"/>
          <p:nvPr/>
        </p:nvPicPr>
        <p:blipFill>
          <a:blip r:embed="rId6">
            <a:alphaModFix/>
          </a:blip>
          <a:stretch>
            <a:fillRect/>
          </a:stretch>
        </p:blipFill>
        <p:spPr>
          <a:xfrm>
            <a:off x="561600" y="3797862"/>
            <a:ext cx="422519" cy="426654"/>
          </a:xfrm>
          <a:prstGeom prst="rect">
            <a:avLst/>
          </a:prstGeom>
          <a:noFill/>
          <a:ln>
            <a:noFill/>
          </a:ln>
        </p:spPr>
      </p:pic>
      <p:sp>
        <p:nvSpPr>
          <p:cNvPr id="21" name="Google Shape;247;p22"/>
          <p:cNvSpPr txBox="1"/>
          <p:nvPr/>
        </p:nvSpPr>
        <p:spPr>
          <a:xfrm>
            <a:off x="1116000" y="3618789"/>
            <a:ext cx="5025900" cy="784800"/>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Does your school have any of the following water-saving devices: reduced flush toilets, water hippos, tap inserts, flush controls, self-closing taps?</a:t>
            </a:r>
            <a:endParaRPr sz="1300">
              <a:solidFill>
                <a:schemeClr val="dk1"/>
              </a:solidFill>
            </a:endParaRPr>
          </a:p>
        </p:txBody>
      </p:sp>
      <p:sp>
        <p:nvSpPr>
          <p:cNvPr id="29" name="TextBox 28"/>
          <p:cNvSpPr txBox="1">
            <a:spLocks/>
          </p:cNvSpPr>
          <p:nvPr/>
        </p:nvSpPr>
        <p:spPr>
          <a:xfrm>
            <a:off x="6346800" y="3718802"/>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pic>
        <p:nvPicPr>
          <p:cNvPr id="250" name="Google Shape;250;p22"/>
          <p:cNvPicPr preferRelativeResize="0"/>
          <p:nvPr/>
        </p:nvPicPr>
        <p:blipFill>
          <a:blip r:embed="rId7">
            <a:alphaModFix/>
          </a:blip>
          <a:stretch>
            <a:fillRect/>
          </a:stretch>
        </p:blipFill>
        <p:spPr>
          <a:xfrm>
            <a:off x="561600" y="4837476"/>
            <a:ext cx="422519" cy="426654"/>
          </a:xfrm>
          <a:prstGeom prst="rect">
            <a:avLst/>
          </a:prstGeom>
          <a:noFill/>
          <a:ln>
            <a:noFill/>
          </a:ln>
        </p:spPr>
      </p:pic>
      <p:sp>
        <p:nvSpPr>
          <p:cNvPr id="22" name="Google Shape;247;p22"/>
          <p:cNvSpPr txBox="1"/>
          <p:nvPr/>
        </p:nvSpPr>
        <p:spPr>
          <a:xfrm>
            <a:off x="1116000" y="4658403"/>
            <a:ext cx="5025900" cy="784800"/>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In the past year has your school been in touch with your water supplier to visit their sites, or invite them to deliver an assembly or online session in your school?</a:t>
            </a:r>
            <a:endParaRPr sz="1300">
              <a:solidFill>
                <a:schemeClr val="dk1"/>
              </a:solidFill>
            </a:endParaRPr>
          </a:p>
        </p:txBody>
      </p:sp>
      <p:sp>
        <p:nvSpPr>
          <p:cNvPr id="30" name="TextBox 29"/>
          <p:cNvSpPr txBox="1">
            <a:spLocks/>
          </p:cNvSpPr>
          <p:nvPr/>
        </p:nvSpPr>
        <p:spPr>
          <a:xfrm>
            <a:off x="6346800" y="4758416"/>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pic>
        <p:nvPicPr>
          <p:cNvPr id="251" name="Google Shape;251;p22"/>
          <p:cNvPicPr preferRelativeResize="0"/>
          <p:nvPr/>
        </p:nvPicPr>
        <p:blipFill>
          <a:blip r:embed="rId8">
            <a:alphaModFix/>
          </a:blip>
          <a:stretch>
            <a:fillRect/>
          </a:stretch>
        </p:blipFill>
        <p:spPr>
          <a:xfrm>
            <a:off x="561600" y="5777337"/>
            <a:ext cx="422519" cy="426134"/>
          </a:xfrm>
          <a:prstGeom prst="rect">
            <a:avLst/>
          </a:prstGeom>
          <a:noFill/>
          <a:ln>
            <a:noFill/>
          </a:ln>
        </p:spPr>
      </p:pic>
      <p:sp>
        <p:nvSpPr>
          <p:cNvPr id="23" name="Google Shape;247;p22"/>
          <p:cNvSpPr txBox="1"/>
          <p:nvPr/>
        </p:nvSpPr>
        <p:spPr>
          <a:xfrm>
            <a:off x="1116000" y="5698032"/>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Do your school toilets have posters reminding people to turn off the taps?</a:t>
            </a:r>
            <a:endParaRPr sz="1300">
              <a:solidFill>
                <a:schemeClr val="dk1"/>
              </a:solidFill>
            </a:endParaRPr>
          </a:p>
        </p:txBody>
      </p:sp>
      <p:sp>
        <p:nvSpPr>
          <p:cNvPr id="31" name="TextBox 30"/>
          <p:cNvSpPr txBox="1">
            <a:spLocks/>
          </p:cNvSpPr>
          <p:nvPr/>
        </p:nvSpPr>
        <p:spPr>
          <a:xfrm>
            <a:off x="6346800" y="5698017"/>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pic>
        <p:nvPicPr>
          <p:cNvPr id="252" name="Google Shape;252;p22"/>
          <p:cNvPicPr preferRelativeResize="0"/>
          <p:nvPr/>
        </p:nvPicPr>
        <p:blipFill>
          <a:blip r:embed="rId9">
            <a:alphaModFix/>
          </a:blip>
          <a:stretch>
            <a:fillRect/>
          </a:stretch>
        </p:blipFill>
        <p:spPr>
          <a:xfrm>
            <a:off x="561600" y="6716939"/>
            <a:ext cx="422519" cy="426134"/>
          </a:xfrm>
          <a:prstGeom prst="rect">
            <a:avLst/>
          </a:prstGeom>
          <a:noFill/>
          <a:ln>
            <a:noFill/>
          </a:ln>
        </p:spPr>
      </p:pic>
      <p:sp>
        <p:nvSpPr>
          <p:cNvPr id="24" name="Google Shape;247;p22"/>
          <p:cNvSpPr txBox="1"/>
          <p:nvPr/>
        </p:nvSpPr>
        <p:spPr>
          <a:xfrm>
            <a:off x="1116000" y="6537606"/>
            <a:ext cx="5025900" cy="784800"/>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Does your school include water-saving tips in e-newsletters or other communications, so pupils and families can save water at home?</a:t>
            </a:r>
            <a:endParaRPr sz="1300">
              <a:solidFill>
                <a:schemeClr val="dk1"/>
              </a:solidFill>
            </a:endParaRPr>
          </a:p>
        </p:txBody>
      </p:sp>
      <p:sp>
        <p:nvSpPr>
          <p:cNvPr id="32" name="TextBox 31"/>
          <p:cNvSpPr txBox="1">
            <a:spLocks/>
          </p:cNvSpPr>
          <p:nvPr/>
        </p:nvSpPr>
        <p:spPr>
          <a:xfrm>
            <a:off x="6346800" y="6637619"/>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pic>
        <p:nvPicPr>
          <p:cNvPr id="253" name="Google Shape;253;p22"/>
          <p:cNvPicPr preferRelativeResize="0"/>
          <p:nvPr/>
        </p:nvPicPr>
        <p:blipFill>
          <a:blip r:embed="rId10">
            <a:alphaModFix/>
          </a:blip>
          <a:stretch>
            <a:fillRect/>
          </a:stretch>
        </p:blipFill>
        <p:spPr>
          <a:xfrm>
            <a:off x="561600" y="7656023"/>
            <a:ext cx="422519" cy="427169"/>
          </a:xfrm>
          <a:prstGeom prst="rect">
            <a:avLst/>
          </a:prstGeom>
          <a:noFill/>
          <a:ln>
            <a:noFill/>
          </a:ln>
        </p:spPr>
      </p:pic>
      <p:sp>
        <p:nvSpPr>
          <p:cNvPr id="25" name="Google Shape;247;p22"/>
          <p:cNvSpPr txBox="1"/>
          <p:nvPr/>
        </p:nvSpPr>
        <p:spPr>
          <a:xfrm>
            <a:off x="1116000" y="7577235"/>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In the past 12 months, has your school ever fundraised for water-based charities like Water Aid?</a:t>
            </a:r>
            <a:endParaRPr sz="1300">
              <a:solidFill>
                <a:schemeClr val="dk1"/>
              </a:solidFill>
            </a:endParaRPr>
          </a:p>
        </p:txBody>
      </p:sp>
      <p:sp>
        <p:nvSpPr>
          <p:cNvPr id="33" name="TextBox 32"/>
          <p:cNvSpPr txBox="1">
            <a:spLocks/>
          </p:cNvSpPr>
          <p:nvPr/>
        </p:nvSpPr>
        <p:spPr>
          <a:xfrm>
            <a:off x="6346800" y="7577220"/>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spTree>
    <p:extLst>
      <p:ext uri="{BB962C8B-B14F-4D97-AF65-F5344CB8AC3E}">
        <p14:creationId xmlns:p14="http://schemas.microsoft.com/office/powerpoint/2010/main" val="40146709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23"/>
        <p:cNvGrpSpPr/>
        <p:nvPr/>
      </p:nvGrpSpPr>
      <p:grpSpPr>
        <a:xfrm>
          <a:off x="0" y="0"/>
          <a:ext cx="0" cy="0"/>
          <a:chOff x="0" y="0"/>
          <a:chExt cx="0" cy="0"/>
        </a:xfrm>
      </p:grpSpPr>
      <p:sp>
        <p:nvSpPr>
          <p:cNvPr id="231" name="Google Shape;231;p21"/>
          <p:cNvSpPr txBox="1"/>
          <p:nvPr/>
        </p:nvSpPr>
        <p:spPr>
          <a:xfrm>
            <a:off x="550800" y="7964550"/>
            <a:ext cx="6458400" cy="1262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grpSp>
        <p:nvGrpSpPr>
          <p:cNvPr id="232" name="Google Shape;232;p21"/>
          <p:cNvGrpSpPr/>
          <p:nvPr/>
        </p:nvGrpSpPr>
        <p:grpSpPr>
          <a:xfrm>
            <a:off x="208325" y="8250150"/>
            <a:ext cx="690900" cy="690900"/>
            <a:chOff x="208325" y="8250150"/>
            <a:chExt cx="690900" cy="690900"/>
          </a:xfrm>
        </p:grpSpPr>
        <p:sp>
          <p:nvSpPr>
            <p:cNvPr id="233" name="Google Shape;233;p21"/>
            <p:cNvSpPr/>
            <p:nvPr/>
          </p:nvSpPr>
          <p:spPr>
            <a:xfrm>
              <a:off x="208325" y="8250150"/>
              <a:ext cx="690900" cy="690900"/>
            </a:xfrm>
            <a:prstGeom prst="ellipse">
              <a:avLst/>
            </a:prstGeom>
            <a:solidFill>
              <a:srgbClr val="F6B0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4" name="Google Shape;234;p21"/>
            <p:cNvPicPr preferRelativeResize="0"/>
            <p:nvPr/>
          </p:nvPicPr>
          <p:blipFill>
            <a:blip r:embed="rId4">
              <a:alphaModFix/>
            </a:blip>
            <a:stretch>
              <a:fillRect/>
            </a:stretch>
          </p:blipFill>
          <p:spPr>
            <a:xfrm>
              <a:off x="335985" y="8324345"/>
              <a:ext cx="435446" cy="542371"/>
            </a:xfrm>
            <a:prstGeom prst="rect">
              <a:avLst/>
            </a:prstGeom>
            <a:noFill/>
            <a:ln>
              <a:noFill/>
            </a:ln>
          </p:spPr>
        </p:pic>
      </p:grpSp>
      <p:sp>
        <p:nvSpPr>
          <p:cNvPr id="235" name="Google Shape;235;p21"/>
          <p:cNvSpPr txBox="1"/>
          <p:nvPr/>
        </p:nvSpPr>
        <p:spPr>
          <a:xfrm>
            <a:off x="1022400" y="8358980"/>
            <a:ext cx="5596800" cy="467790"/>
          </a:xfrm>
          <a:prstGeom prst="rect">
            <a:avLst/>
          </a:prstGeom>
          <a:noFill/>
          <a:ln>
            <a:noFill/>
          </a:ln>
        </p:spPr>
        <p:txBody>
          <a:bodyPr spcFirstLastPara="1" wrap="square" lIns="91425" tIns="91425" rIns="91425" bIns="91425" anchor="t" anchorCtr="0">
            <a:spAutoFit/>
          </a:bodyPr>
          <a:lstStyle/>
          <a:p>
            <a:pPr lvl="0">
              <a:lnSpc>
                <a:spcPct val="115000"/>
              </a:lnSpc>
            </a:pPr>
            <a:r>
              <a:rPr lang="en-GB" sz="1600">
                <a:solidFill>
                  <a:schemeClr val="dk1"/>
                </a:solidFill>
              </a:rPr>
              <a:t>A dripping tap can waste up to </a:t>
            </a:r>
            <a:r>
              <a:rPr lang="en-GB" sz="1600" b="1">
                <a:solidFill>
                  <a:schemeClr val="dk1"/>
                </a:solidFill>
              </a:rPr>
              <a:t>95 litres </a:t>
            </a:r>
            <a:r>
              <a:rPr lang="en-GB" sz="1600">
                <a:solidFill>
                  <a:schemeClr val="dk1"/>
                </a:solidFill>
              </a:rPr>
              <a:t>of water a day. </a:t>
            </a:r>
            <a:endParaRPr sz="1600">
              <a:solidFill>
                <a:schemeClr val="dk1"/>
              </a:solidFill>
            </a:endParaRPr>
          </a:p>
        </p:txBody>
      </p:sp>
      <p:sp>
        <p:nvSpPr>
          <p:cNvPr id="237" name="Google Shape;237;p21"/>
          <p:cNvSpPr txBox="1"/>
          <p:nvPr/>
        </p:nvSpPr>
        <p:spPr>
          <a:xfrm>
            <a:off x="5194350" y="4406400"/>
            <a:ext cx="1520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dk1"/>
                </a:solidFill>
              </a:rPr>
              <a:t>Total Score</a:t>
            </a:r>
            <a:endParaRPr sz="700">
              <a:solidFill>
                <a:schemeClr val="dk1"/>
              </a:solidFill>
            </a:endParaRPr>
          </a:p>
        </p:txBody>
      </p:sp>
      <p:sp>
        <p:nvSpPr>
          <p:cNvPr id="238" name="Google Shape;238;p21"/>
          <p:cNvSpPr txBox="1"/>
          <p:nvPr/>
        </p:nvSpPr>
        <p:spPr>
          <a:xfrm>
            <a:off x="550800" y="5209050"/>
            <a:ext cx="6458400" cy="24120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lang="en-GB" dirty="0"/>
          </a:p>
          <a:p>
            <a:pPr marL="0" lvl="0" indent="0" algn="l" rtl="0">
              <a:spcBef>
                <a:spcPts val="0"/>
              </a:spcBef>
              <a:spcAft>
                <a:spcPts val="0"/>
              </a:spcAft>
              <a:buNone/>
            </a:pPr>
            <a:r>
              <a:rPr lang="en-GB" dirty="0"/>
              <a:t>NEWSLETTER</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WATER COMPANY FOR ASSEMBLY</a:t>
            </a:r>
            <a:endParaRPr dirty="0"/>
          </a:p>
        </p:txBody>
      </p:sp>
      <p:grpSp>
        <p:nvGrpSpPr>
          <p:cNvPr id="20" name="Group 19"/>
          <p:cNvGrpSpPr/>
          <p:nvPr/>
        </p:nvGrpSpPr>
        <p:grpSpPr>
          <a:xfrm>
            <a:off x="695425" y="4850539"/>
            <a:ext cx="2343080" cy="722475"/>
            <a:chOff x="695425" y="4850539"/>
            <a:chExt cx="2343080" cy="722475"/>
          </a:xfrm>
        </p:grpSpPr>
        <p:pic>
          <p:nvPicPr>
            <p:cNvPr id="21" name="Google Shape;101;p15"/>
            <p:cNvPicPr preferRelativeResize="0"/>
            <p:nvPr/>
          </p:nvPicPr>
          <p:blipFill>
            <a:blip r:embed="rId5">
              <a:alphaModFix/>
            </a:blip>
            <a:stretch>
              <a:fillRect/>
            </a:stretch>
          </p:blipFill>
          <p:spPr>
            <a:xfrm>
              <a:off x="695425" y="4886925"/>
              <a:ext cx="2143125" cy="653425"/>
            </a:xfrm>
            <a:prstGeom prst="rect">
              <a:avLst/>
            </a:prstGeom>
            <a:noFill/>
            <a:ln>
              <a:noFill/>
            </a:ln>
          </p:spPr>
        </p:pic>
        <p:sp>
          <p:nvSpPr>
            <p:cNvPr id="22" name="Google Shape;102;p15"/>
            <p:cNvSpPr txBox="1"/>
            <p:nvPr/>
          </p:nvSpPr>
          <p:spPr>
            <a:xfrm>
              <a:off x="811605" y="4850539"/>
              <a:ext cx="2226900" cy="722475"/>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GB" sz="1300" b="1">
                  <a:solidFill>
                    <a:schemeClr val="dk1"/>
                  </a:solidFill>
                </a:rPr>
                <a:t>Our Ideas &amp; Thoughts </a:t>
              </a:r>
              <a:endParaRPr sz="1500" b="1"/>
            </a:p>
          </p:txBody>
        </p:sp>
      </p:grpSp>
      <p:sp>
        <p:nvSpPr>
          <p:cNvPr id="224" name="Google Shape;224;p21"/>
          <p:cNvSpPr txBox="1"/>
          <p:nvPr/>
        </p:nvSpPr>
        <p:spPr>
          <a:xfrm>
            <a:off x="1116000" y="1360800"/>
            <a:ext cx="5025900" cy="644762"/>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a:solidFill>
                  <a:schemeClr val="dk1"/>
                </a:solidFill>
              </a:rPr>
              <a:t>Do toilets in your school have hand dryers instead of paper towels?</a:t>
            </a:r>
            <a:endParaRPr sz="1300">
              <a:solidFill>
                <a:schemeClr val="dk1"/>
              </a:solidFill>
            </a:endParaRPr>
          </a:p>
        </p:txBody>
      </p:sp>
      <p:pic>
        <p:nvPicPr>
          <p:cNvPr id="225" name="Google Shape;225;p21"/>
          <p:cNvPicPr preferRelativeResize="0"/>
          <p:nvPr/>
        </p:nvPicPr>
        <p:blipFill>
          <a:blip r:embed="rId6">
            <a:alphaModFix/>
          </a:blip>
          <a:stretch>
            <a:fillRect/>
          </a:stretch>
        </p:blipFill>
        <p:spPr>
          <a:xfrm>
            <a:off x="561600" y="1469597"/>
            <a:ext cx="422519" cy="427169"/>
          </a:xfrm>
          <a:prstGeom prst="rect">
            <a:avLst/>
          </a:prstGeom>
          <a:noFill/>
          <a:ln>
            <a:noFill/>
          </a:ln>
        </p:spPr>
      </p:pic>
      <p:sp>
        <p:nvSpPr>
          <p:cNvPr id="23" name="TextBox 22"/>
          <p:cNvSpPr txBox="1">
            <a:spLocks/>
          </p:cNvSpPr>
          <p:nvPr/>
        </p:nvSpPr>
        <p:spPr>
          <a:xfrm>
            <a:off x="6346800" y="1390794"/>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pic>
        <p:nvPicPr>
          <p:cNvPr id="227" name="Google Shape;227;p21"/>
          <p:cNvPicPr preferRelativeResize="0"/>
          <p:nvPr/>
        </p:nvPicPr>
        <p:blipFill>
          <a:blip r:embed="rId7">
            <a:alphaModFix/>
          </a:blip>
          <a:stretch>
            <a:fillRect/>
          </a:stretch>
        </p:blipFill>
        <p:spPr>
          <a:xfrm>
            <a:off x="561600" y="3441463"/>
            <a:ext cx="422519" cy="426649"/>
          </a:xfrm>
          <a:prstGeom prst="rect">
            <a:avLst/>
          </a:prstGeom>
          <a:noFill/>
          <a:ln>
            <a:noFill/>
          </a:ln>
        </p:spPr>
      </p:pic>
      <p:sp>
        <p:nvSpPr>
          <p:cNvPr id="24" name="TextBox 23"/>
          <p:cNvSpPr txBox="1">
            <a:spLocks/>
          </p:cNvSpPr>
          <p:nvPr/>
        </p:nvSpPr>
        <p:spPr>
          <a:xfrm>
            <a:off x="6346800" y="3362400"/>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sp>
        <p:nvSpPr>
          <p:cNvPr id="26" name="Google Shape;224;p21"/>
          <p:cNvSpPr txBox="1"/>
          <p:nvPr/>
        </p:nvSpPr>
        <p:spPr>
          <a:xfrm>
            <a:off x="1116000" y="3447438"/>
            <a:ext cx="5025900" cy="414699"/>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a:solidFill>
                  <a:schemeClr val="dk1"/>
                </a:solidFill>
              </a:rPr>
              <a:t>Are reusable water bottles taken on school trips?</a:t>
            </a:r>
            <a:endParaRPr sz="1300">
              <a:solidFill>
                <a:schemeClr val="dk1"/>
              </a:solidFill>
            </a:endParaRPr>
          </a:p>
        </p:txBody>
      </p:sp>
      <p:pic>
        <p:nvPicPr>
          <p:cNvPr id="226" name="Google Shape;226;p21"/>
          <p:cNvPicPr preferRelativeResize="0"/>
          <p:nvPr/>
        </p:nvPicPr>
        <p:blipFill>
          <a:blip r:embed="rId8">
            <a:alphaModFix/>
          </a:blip>
          <a:stretch>
            <a:fillRect/>
          </a:stretch>
        </p:blipFill>
        <p:spPr>
          <a:xfrm>
            <a:off x="561600" y="2470656"/>
            <a:ext cx="422519" cy="426649"/>
          </a:xfrm>
          <a:prstGeom prst="rect">
            <a:avLst/>
          </a:prstGeom>
          <a:noFill/>
          <a:ln>
            <a:noFill/>
          </a:ln>
        </p:spPr>
      </p:pic>
      <p:sp>
        <p:nvSpPr>
          <p:cNvPr id="25" name="TextBox 24"/>
          <p:cNvSpPr txBox="1">
            <a:spLocks/>
          </p:cNvSpPr>
          <p:nvPr/>
        </p:nvSpPr>
        <p:spPr>
          <a:xfrm>
            <a:off x="6346800" y="2391593"/>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sp>
        <p:nvSpPr>
          <p:cNvPr id="27" name="Google Shape;224;p21"/>
          <p:cNvSpPr txBox="1"/>
          <p:nvPr/>
        </p:nvSpPr>
        <p:spPr>
          <a:xfrm>
            <a:off x="1116000" y="2246568"/>
            <a:ext cx="5025900" cy="874825"/>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a:solidFill>
                  <a:schemeClr val="dk1"/>
                </a:solidFill>
              </a:rPr>
              <a:t>Choose a class to survey, do more than three quarters of the class have a reusable water bottle in school with them at the time of survey?</a:t>
            </a:r>
            <a:endParaRPr sz="1300">
              <a:solidFill>
                <a:schemeClr val="dk1"/>
              </a:solidFill>
            </a:endParaRPr>
          </a:p>
        </p:txBody>
      </p:sp>
      <p:sp>
        <p:nvSpPr>
          <p:cNvPr id="31" name="TextBox 30"/>
          <p:cNvSpPr txBox="1">
            <a:spLocks/>
          </p:cNvSpPr>
          <p:nvPr/>
        </p:nvSpPr>
        <p:spPr>
          <a:xfrm>
            <a:off x="6346800" y="4312800"/>
            <a:ext cx="576000" cy="584775"/>
          </a:xfrm>
          <a:prstGeom prst="rect">
            <a:avLst/>
          </a:prstGeom>
          <a:noFill/>
          <a:ln w="38100">
            <a:solidFill>
              <a:srgbClr val="F39200"/>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7</a:t>
            </a:r>
          </a:p>
        </p:txBody>
      </p:sp>
    </p:spTree>
    <p:extLst>
      <p:ext uri="{BB962C8B-B14F-4D97-AF65-F5344CB8AC3E}">
        <p14:creationId xmlns:p14="http://schemas.microsoft.com/office/powerpoint/2010/main" val="2972911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45"/>
        <p:cNvGrpSpPr/>
        <p:nvPr/>
      </p:nvGrpSpPr>
      <p:grpSpPr>
        <a:xfrm>
          <a:off x="0" y="0"/>
          <a:ext cx="0" cy="0"/>
          <a:chOff x="0" y="0"/>
          <a:chExt cx="0" cy="0"/>
        </a:xfrm>
      </p:grpSpPr>
      <p:sp>
        <p:nvSpPr>
          <p:cNvPr id="246" name="Google Shape;246;p22"/>
          <p:cNvSpPr txBox="1"/>
          <p:nvPr/>
        </p:nvSpPr>
        <p:spPr>
          <a:xfrm>
            <a:off x="636900" y="1217100"/>
            <a:ext cx="6286200" cy="92329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800"/>
              <a:t>Additional Questions</a:t>
            </a:r>
          </a:p>
        </p:txBody>
      </p:sp>
      <p:cxnSp>
        <p:nvCxnSpPr>
          <p:cNvPr id="261" name="Google Shape;261;p22"/>
          <p:cNvCxnSpPr/>
          <p:nvPr/>
        </p:nvCxnSpPr>
        <p:spPr>
          <a:xfrm rot="10800000">
            <a:off x="666850" y="2362675"/>
            <a:ext cx="5638800" cy="0"/>
          </a:xfrm>
          <a:prstGeom prst="straightConnector1">
            <a:avLst/>
          </a:prstGeom>
          <a:noFill/>
          <a:ln w="19050" cap="flat" cmpd="sng">
            <a:solidFill>
              <a:srgbClr val="EA5A12"/>
            </a:solidFill>
            <a:prstDash val="solid"/>
            <a:round/>
            <a:headEnd type="none" w="med" len="med"/>
            <a:tailEnd type="none" w="med" len="med"/>
          </a:ln>
        </p:spPr>
      </p:cxnSp>
      <p:sp>
        <p:nvSpPr>
          <p:cNvPr id="20" name="TextBox 19"/>
          <p:cNvSpPr txBox="1"/>
          <p:nvPr/>
        </p:nvSpPr>
        <p:spPr>
          <a:xfrm>
            <a:off x="6210000" y="2208786"/>
            <a:ext cx="850113" cy="307777"/>
          </a:xfrm>
          <a:prstGeom prst="rect">
            <a:avLst/>
          </a:prstGeom>
          <a:noFill/>
        </p:spPr>
        <p:txBody>
          <a:bodyPr wrap="square" rtlCol="0">
            <a:spAutoFit/>
          </a:bodyPr>
          <a:lstStyle/>
          <a:p>
            <a:pPr algn="ctr"/>
            <a:r>
              <a:rPr lang="en-GB"/>
              <a:t>Y/N</a:t>
            </a:r>
          </a:p>
        </p:txBody>
      </p:sp>
      <p:sp>
        <p:nvSpPr>
          <p:cNvPr id="247" name="Google Shape;247;p22"/>
          <p:cNvSpPr txBox="1"/>
          <p:nvPr/>
        </p:nvSpPr>
        <p:spPr>
          <a:xfrm>
            <a:off x="1116000" y="2779215"/>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Have any classes or year groups in your school been on an environmentally-themed trip in the previous 12 months?</a:t>
            </a:r>
            <a:endParaRPr sz="1300">
              <a:solidFill>
                <a:schemeClr val="dk1"/>
              </a:solidFill>
            </a:endParaRPr>
          </a:p>
        </p:txBody>
      </p:sp>
      <p:pic>
        <p:nvPicPr>
          <p:cNvPr id="248" name="Google Shape;248;p22"/>
          <p:cNvPicPr preferRelativeResize="0"/>
          <p:nvPr/>
        </p:nvPicPr>
        <p:blipFill>
          <a:blip r:embed="rId4">
            <a:alphaModFix/>
          </a:blip>
          <a:stretch>
            <a:fillRect/>
          </a:stretch>
        </p:blipFill>
        <p:spPr>
          <a:xfrm>
            <a:off x="561600" y="2858260"/>
            <a:ext cx="422519" cy="426654"/>
          </a:xfrm>
          <a:prstGeom prst="rect">
            <a:avLst/>
          </a:prstGeom>
          <a:noFill/>
          <a:ln>
            <a:noFill/>
          </a:ln>
        </p:spPr>
      </p:pic>
      <p:sp>
        <p:nvSpPr>
          <p:cNvPr id="27" name="TextBox 26"/>
          <p:cNvSpPr txBox="1">
            <a:spLocks/>
          </p:cNvSpPr>
          <p:nvPr/>
        </p:nvSpPr>
        <p:spPr>
          <a:xfrm>
            <a:off x="6346800" y="2779200"/>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pic>
        <p:nvPicPr>
          <p:cNvPr id="263" name="Google Shape;263;p22"/>
          <p:cNvPicPr preferRelativeResize="0"/>
          <p:nvPr/>
        </p:nvPicPr>
        <p:blipFill>
          <a:blip r:embed="rId5">
            <a:alphaModFix/>
          </a:blip>
          <a:stretch>
            <a:fillRect/>
          </a:stretch>
        </p:blipFill>
        <p:spPr>
          <a:xfrm>
            <a:off x="561600" y="8495603"/>
            <a:ext cx="422519" cy="427169"/>
          </a:xfrm>
          <a:prstGeom prst="rect">
            <a:avLst/>
          </a:prstGeom>
          <a:noFill/>
          <a:ln>
            <a:noFill/>
          </a:ln>
        </p:spPr>
      </p:pic>
      <p:sp>
        <p:nvSpPr>
          <p:cNvPr id="26" name="Google Shape;247;p22"/>
          <p:cNvSpPr txBox="1"/>
          <p:nvPr/>
        </p:nvSpPr>
        <p:spPr>
          <a:xfrm>
            <a:off x="1116000" y="8416815"/>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During the previous summer holiday, did your school send home environmental challenges or activities to complete?</a:t>
            </a:r>
            <a:endParaRPr sz="1300">
              <a:solidFill>
                <a:schemeClr val="dk1"/>
              </a:solidFill>
            </a:endParaRPr>
          </a:p>
        </p:txBody>
      </p:sp>
      <p:sp>
        <p:nvSpPr>
          <p:cNvPr id="28" name="TextBox 27"/>
          <p:cNvSpPr txBox="1">
            <a:spLocks/>
          </p:cNvSpPr>
          <p:nvPr/>
        </p:nvSpPr>
        <p:spPr>
          <a:xfrm>
            <a:off x="6346800" y="8416800"/>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pic>
        <p:nvPicPr>
          <p:cNvPr id="249" name="Google Shape;249;p22"/>
          <p:cNvPicPr preferRelativeResize="0"/>
          <p:nvPr/>
        </p:nvPicPr>
        <p:blipFill>
          <a:blip r:embed="rId6">
            <a:alphaModFix/>
          </a:blip>
          <a:stretch>
            <a:fillRect/>
          </a:stretch>
        </p:blipFill>
        <p:spPr>
          <a:xfrm>
            <a:off x="561600" y="3864536"/>
            <a:ext cx="422519" cy="426654"/>
          </a:xfrm>
          <a:prstGeom prst="rect">
            <a:avLst/>
          </a:prstGeom>
          <a:noFill/>
          <a:ln>
            <a:noFill/>
          </a:ln>
        </p:spPr>
      </p:pic>
      <p:sp>
        <p:nvSpPr>
          <p:cNvPr id="21" name="Google Shape;247;p22"/>
          <p:cNvSpPr txBox="1"/>
          <p:nvPr/>
        </p:nvSpPr>
        <p:spPr>
          <a:xfrm>
            <a:off x="1116000" y="3685463"/>
            <a:ext cx="5025900" cy="784800"/>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Have any charities, experts or eco-authors visited your school to deliver a talk about environmental issues in the previous 12 months?</a:t>
            </a:r>
            <a:endParaRPr sz="1300">
              <a:solidFill>
                <a:schemeClr val="dk1"/>
              </a:solidFill>
            </a:endParaRPr>
          </a:p>
        </p:txBody>
      </p:sp>
      <p:sp>
        <p:nvSpPr>
          <p:cNvPr id="29" name="TextBox 28"/>
          <p:cNvSpPr txBox="1">
            <a:spLocks/>
          </p:cNvSpPr>
          <p:nvPr/>
        </p:nvSpPr>
        <p:spPr>
          <a:xfrm>
            <a:off x="6346800" y="3785476"/>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pic>
        <p:nvPicPr>
          <p:cNvPr id="250" name="Google Shape;250;p22"/>
          <p:cNvPicPr preferRelativeResize="0"/>
          <p:nvPr/>
        </p:nvPicPr>
        <p:blipFill>
          <a:blip r:embed="rId7">
            <a:alphaModFix/>
          </a:blip>
          <a:stretch>
            <a:fillRect/>
          </a:stretch>
        </p:blipFill>
        <p:spPr>
          <a:xfrm>
            <a:off x="561600" y="4870811"/>
            <a:ext cx="422519" cy="426654"/>
          </a:xfrm>
          <a:prstGeom prst="rect">
            <a:avLst/>
          </a:prstGeom>
          <a:noFill/>
          <a:ln>
            <a:noFill/>
          </a:ln>
        </p:spPr>
      </p:pic>
      <p:sp>
        <p:nvSpPr>
          <p:cNvPr id="22" name="Google Shape;247;p22"/>
          <p:cNvSpPr txBox="1"/>
          <p:nvPr/>
        </p:nvSpPr>
        <p:spPr>
          <a:xfrm>
            <a:off x="1116000" y="4791766"/>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Have young people in your school planned and delivered an environmentally-themed assembly in the previous 12 months?</a:t>
            </a:r>
            <a:endParaRPr sz="1300">
              <a:solidFill>
                <a:schemeClr val="dk1"/>
              </a:solidFill>
            </a:endParaRPr>
          </a:p>
        </p:txBody>
      </p:sp>
      <p:sp>
        <p:nvSpPr>
          <p:cNvPr id="30" name="TextBox 29"/>
          <p:cNvSpPr txBox="1">
            <a:spLocks/>
          </p:cNvSpPr>
          <p:nvPr/>
        </p:nvSpPr>
        <p:spPr>
          <a:xfrm>
            <a:off x="6346800" y="4791751"/>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pic>
        <p:nvPicPr>
          <p:cNvPr id="251" name="Google Shape;251;p22"/>
          <p:cNvPicPr preferRelativeResize="0"/>
          <p:nvPr/>
        </p:nvPicPr>
        <p:blipFill>
          <a:blip r:embed="rId8">
            <a:alphaModFix/>
          </a:blip>
          <a:stretch>
            <a:fillRect/>
          </a:stretch>
        </p:blipFill>
        <p:spPr>
          <a:xfrm>
            <a:off x="561600" y="5777333"/>
            <a:ext cx="422519" cy="426134"/>
          </a:xfrm>
          <a:prstGeom prst="rect">
            <a:avLst/>
          </a:prstGeom>
          <a:noFill/>
          <a:ln>
            <a:noFill/>
          </a:ln>
        </p:spPr>
      </p:pic>
      <p:sp>
        <p:nvSpPr>
          <p:cNvPr id="23" name="Google Shape;247;p22"/>
          <p:cNvSpPr txBox="1"/>
          <p:nvPr/>
        </p:nvSpPr>
        <p:spPr>
          <a:xfrm>
            <a:off x="1116000" y="5798055"/>
            <a:ext cx="5025900" cy="384690"/>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Does your school’s e-newsletter have a dedicated eco-section?</a:t>
            </a:r>
            <a:endParaRPr sz="1300">
              <a:solidFill>
                <a:schemeClr val="dk1"/>
              </a:solidFill>
            </a:endParaRPr>
          </a:p>
        </p:txBody>
      </p:sp>
      <p:sp>
        <p:nvSpPr>
          <p:cNvPr id="31" name="TextBox 30"/>
          <p:cNvSpPr txBox="1">
            <a:spLocks/>
          </p:cNvSpPr>
          <p:nvPr/>
        </p:nvSpPr>
        <p:spPr>
          <a:xfrm>
            <a:off x="6346800" y="5698013"/>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pic>
        <p:nvPicPr>
          <p:cNvPr id="252" name="Google Shape;252;p22"/>
          <p:cNvPicPr preferRelativeResize="0"/>
          <p:nvPr/>
        </p:nvPicPr>
        <p:blipFill>
          <a:blip r:embed="rId9">
            <a:alphaModFix/>
          </a:blip>
          <a:stretch>
            <a:fillRect/>
          </a:stretch>
        </p:blipFill>
        <p:spPr>
          <a:xfrm>
            <a:off x="561600" y="6683596"/>
            <a:ext cx="422519" cy="426134"/>
          </a:xfrm>
          <a:prstGeom prst="rect">
            <a:avLst/>
          </a:prstGeom>
          <a:noFill/>
          <a:ln>
            <a:noFill/>
          </a:ln>
        </p:spPr>
      </p:pic>
      <p:sp>
        <p:nvSpPr>
          <p:cNvPr id="24" name="Google Shape;247;p22"/>
          <p:cNvSpPr txBox="1"/>
          <p:nvPr/>
        </p:nvSpPr>
        <p:spPr>
          <a:xfrm>
            <a:off x="1116000" y="6604291"/>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Has your school worked with any other schools on an environmental project in the previous twelve months?</a:t>
            </a:r>
            <a:endParaRPr sz="1300">
              <a:solidFill>
                <a:schemeClr val="dk1"/>
              </a:solidFill>
            </a:endParaRPr>
          </a:p>
        </p:txBody>
      </p:sp>
      <p:sp>
        <p:nvSpPr>
          <p:cNvPr id="32" name="TextBox 31"/>
          <p:cNvSpPr txBox="1">
            <a:spLocks/>
          </p:cNvSpPr>
          <p:nvPr/>
        </p:nvSpPr>
        <p:spPr>
          <a:xfrm>
            <a:off x="6346800" y="6604276"/>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pic>
        <p:nvPicPr>
          <p:cNvPr id="253" name="Google Shape;253;p22"/>
          <p:cNvPicPr preferRelativeResize="0"/>
          <p:nvPr/>
        </p:nvPicPr>
        <p:blipFill>
          <a:blip r:embed="rId10">
            <a:alphaModFix/>
          </a:blip>
          <a:stretch>
            <a:fillRect/>
          </a:stretch>
        </p:blipFill>
        <p:spPr>
          <a:xfrm>
            <a:off x="561600" y="7589341"/>
            <a:ext cx="422519" cy="427169"/>
          </a:xfrm>
          <a:prstGeom prst="rect">
            <a:avLst/>
          </a:prstGeom>
          <a:noFill/>
          <a:ln>
            <a:noFill/>
          </a:ln>
        </p:spPr>
      </p:pic>
      <p:sp>
        <p:nvSpPr>
          <p:cNvPr id="25" name="Google Shape;247;p22"/>
          <p:cNvSpPr txBox="1"/>
          <p:nvPr/>
        </p:nvSpPr>
        <p:spPr>
          <a:xfrm>
            <a:off x="1116000" y="7510553"/>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Does your school hold an annual environmentally-themed day or week of learning?</a:t>
            </a:r>
            <a:endParaRPr sz="1300">
              <a:solidFill>
                <a:schemeClr val="dk1"/>
              </a:solidFill>
            </a:endParaRPr>
          </a:p>
        </p:txBody>
      </p:sp>
      <p:sp>
        <p:nvSpPr>
          <p:cNvPr id="33" name="TextBox 32"/>
          <p:cNvSpPr txBox="1">
            <a:spLocks/>
          </p:cNvSpPr>
          <p:nvPr/>
        </p:nvSpPr>
        <p:spPr>
          <a:xfrm>
            <a:off x="6346800" y="7510538"/>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spTree>
    <p:extLst>
      <p:ext uri="{BB962C8B-B14F-4D97-AF65-F5344CB8AC3E}">
        <p14:creationId xmlns:p14="http://schemas.microsoft.com/office/powerpoint/2010/main" val="25305082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23"/>
        <p:cNvGrpSpPr/>
        <p:nvPr/>
      </p:nvGrpSpPr>
      <p:grpSpPr>
        <a:xfrm>
          <a:off x="0" y="0"/>
          <a:ext cx="0" cy="0"/>
          <a:chOff x="0" y="0"/>
          <a:chExt cx="0" cy="0"/>
        </a:xfrm>
      </p:grpSpPr>
      <p:sp>
        <p:nvSpPr>
          <p:cNvPr id="231" name="Google Shape;231;p21"/>
          <p:cNvSpPr txBox="1"/>
          <p:nvPr/>
        </p:nvSpPr>
        <p:spPr>
          <a:xfrm>
            <a:off x="550800" y="7964550"/>
            <a:ext cx="6458400" cy="1262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grpSp>
        <p:nvGrpSpPr>
          <p:cNvPr id="232" name="Google Shape;232;p21"/>
          <p:cNvGrpSpPr/>
          <p:nvPr/>
        </p:nvGrpSpPr>
        <p:grpSpPr>
          <a:xfrm>
            <a:off x="208325" y="8250150"/>
            <a:ext cx="690900" cy="690900"/>
            <a:chOff x="208325" y="8250150"/>
            <a:chExt cx="690900" cy="690900"/>
          </a:xfrm>
        </p:grpSpPr>
        <p:sp>
          <p:nvSpPr>
            <p:cNvPr id="233" name="Google Shape;233;p21"/>
            <p:cNvSpPr/>
            <p:nvPr/>
          </p:nvSpPr>
          <p:spPr>
            <a:xfrm>
              <a:off x="208325" y="8250150"/>
              <a:ext cx="690900" cy="690900"/>
            </a:xfrm>
            <a:prstGeom prst="ellipse">
              <a:avLst/>
            </a:prstGeom>
            <a:solidFill>
              <a:srgbClr val="F6B0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4" name="Google Shape;234;p21"/>
            <p:cNvPicPr preferRelativeResize="0"/>
            <p:nvPr/>
          </p:nvPicPr>
          <p:blipFill>
            <a:blip r:embed="rId4">
              <a:alphaModFix/>
            </a:blip>
            <a:stretch>
              <a:fillRect/>
            </a:stretch>
          </p:blipFill>
          <p:spPr>
            <a:xfrm>
              <a:off x="335985" y="8324345"/>
              <a:ext cx="435446" cy="542371"/>
            </a:xfrm>
            <a:prstGeom prst="rect">
              <a:avLst/>
            </a:prstGeom>
            <a:noFill/>
            <a:ln>
              <a:noFill/>
            </a:ln>
          </p:spPr>
        </p:pic>
      </p:grpSp>
      <p:sp>
        <p:nvSpPr>
          <p:cNvPr id="235" name="Google Shape;235;p21"/>
          <p:cNvSpPr txBox="1"/>
          <p:nvPr/>
        </p:nvSpPr>
        <p:spPr>
          <a:xfrm>
            <a:off x="1022400" y="8078480"/>
            <a:ext cx="5596800" cy="1034099"/>
          </a:xfrm>
          <a:prstGeom prst="rect">
            <a:avLst/>
          </a:prstGeom>
          <a:noFill/>
          <a:ln>
            <a:noFill/>
          </a:ln>
        </p:spPr>
        <p:txBody>
          <a:bodyPr spcFirstLastPara="1" wrap="square" lIns="91425" tIns="91425" rIns="91425" bIns="91425" anchor="t" anchorCtr="0">
            <a:spAutoFit/>
          </a:bodyPr>
          <a:lstStyle/>
          <a:p>
            <a:pPr lvl="0">
              <a:lnSpc>
                <a:spcPct val="115000"/>
              </a:lnSpc>
            </a:pPr>
            <a:r>
              <a:rPr lang="en-GB" sz="1600">
                <a:solidFill>
                  <a:schemeClr val="dk1"/>
                </a:solidFill>
              </a:rPr>
              <a:t>In July 2022, temperatures in the UK reached over </a:t>
            </a:r>
            <a:r>
              <a:rPr lang="en-GB" sz="1600" b="1">
                <a:solidFill>
                  <a:schemeClr val="dk1"/>
                </a:solidFill>
              </a:rPr>
              <a:t>40C</a:t>
            </a:r>
            <a:r>
              <a:rPr lang="en-GB" sz="1600">
                <a:solidFill>
                  <a:schemeClr val="dk1"/>
                </a:solidFill>
              </a:rPr>
              <a:t> for the </a:t>
            </a:r>
            <a:r>
              <a:rPr lang="en-GB" sz="1600" b="1">
                <a:solidFill>
                  <a:schemeClr val="dk1"/>
                </a:solidFill>
              </a:rPr>
              <a:t>first time </a:t>
            </a:r>
            <a:r>
              <a:rPr lang="en-GB" sz="1600">
                <a:solidFill>
                  <a:schemeClr val="dk1"/>
                </a:solidFill>
              </a:rPr>
              <a:t>– which is why the work of every Eco-School is so </a:t>
            </a:r>
            <a:r>
              <a:rPr lang="en-GB" sz="1600" b="1">
                <a:solidFill>
                  <a:schemeClr val="dk1"/>
                </a:solidFill>
              </a:rPr>
              <a:t>important</a:t>
            </a:r>
            <a:r>
              <a:rPr lang="en-GB" sz="1600">
                <a:solidFill>
                  <a:schemeClr val="dk1"/>
                </a:solidFill>
              </a:rPr>
              <a:t>. </a:t>
            </a:r>
            <a:endParaRPr sz="1600">
              <a:solidFill>
                <a:schemeClr val="dk1"/>
              </a:solidFill>
            </a:endParaRPr>
          </a:p>
        </p:txBody>
      </p:sp>
      <p:sp>
        <p:nvSpPr>
          <p:cNvPr id="237" name="Google Shape;237;p21"/>
          <p:cNvSpPr txBox="1"/>
          <p:nvPr/>
        </p:nvSpPr>
        <p:spPr>
          <a:xfrm>
            <a:off x="5194350" y="4406400"/>
            <a:ext cx="1520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dk1"/>
                </a:solidFill>
              </a:rPr>
              <a:t>Total Score</a:t>
            </a:r>
            <a:endParaRPr sz="700">
              <a:solidFill>
                <a:schemeClr val="dk1"/>
              </a:solidFill>
            </a:endParaRPr>
          </a:p>
        </p:txBody>
      </p:sp>
      <p:sp>
        <p:nvSpPr>
          <p:cNvPr id="238" name="Google Shape;238;p21"/>
          <p:cNvSpPr txBox="1"/>
          <p:nvPr/>
        </p:nvSpPr>
        <p:spPr>
          <a:xfrm>
            <a:off x="550800" y="5209050"/>
            <a:ext cx="6458400" cy="24120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lang="en-GB"/>
          </a:p>
          <a:p>
            <a:pPr marL="0" lvl="0" indent="0" algn="l" rtl="0">
              <a:spcBef>
                <a:spcPts val="0"/>
              </a:spcBef>
              <a:spcAft>
                <a:spcPts val="0"/>
              </a:spcAft>
              <a:buNone/>
            </a:pPr>
            <a:endParaRPr/>
          </a:p>
        </p:txBody>
      </p:sp>
      <p:grpSp>
        <p:nvGrpSpPr>
          <p:cNvPr id="20" name="Group 19"/>
          <p:cNvGrpSpPr/>
          <p:nvPr/>
        </p:nvGrpSpPr>
        <p:grpSpPr>
          <a:xfrm>
            <a:off x="695425" y="4850539"/>
            <a:ext cx="2343080" cy="722475"/>
            <a:chOff x="695425" y="4850539"/>
            <a:chExt cx="2343080" cy="722475"/>
          </a:xfrm>
        </p:grpSpPr>
        <p:pic>
          <p:nvPicPr>
            <p:cNvPr id="21" name="Google Shape;101;p15"/>
            <p:cNvPicPr preferRelativeResize="0"/>
            <p:nvPr/>
          </p:nvPicPr>
          <p:blipFill>
            <a:blip r:embed="rId5">
              <a:alphaModFix/>
            </a:blip>
            <a:stretch>
              <a:fillRect/>
            </a:stretch>
          </p:blipFill>
          <p:spPr>
            <a:xfrm>
              <a:off x="695425" y="4886925"/>
              <a:ext cx="2143125" cy="653425"/>
            </a:xfrm>
            <a:prstGeom prst="rect">
              <a:avLst/>
            </a:prstGeom>
            <a:noFill/>
            <a:ln>
              <a:noFill/>
            </a:ln>
          </p:spPr>
        </p:pic>
        <p:sp>
          <p:nvSpPr>
            <p:cNvPr id="22" name="Google Shape;102;p15"/>
            <p:cNvSpPr txBox="1"/>
            <p:nvPr/>
          </p:nvSpPr>
          <p:spPr>
            <a:xfrm>
              <a:off x="811605" y="4850539"/>
              <a:ext cx="2226900" cy="722475"/>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GB" sz="1300" b="1">
                  <a:solidFill>
                    <a:schemeClr val="dk1"/>
                  </a:solidFill>
                </a:rPr>
                <a:t>Our Ideas &amp; Thoughts </a:t>
              </a:r>
              <a:endParaRPr sz="1500" b="1"/>
            </a:p>
          </p:txBody>
        </p:sp>
      </p:grpSp>
      <p:sp>
        <p:nvSpPr>
          <p:cNvPr id="224" name="Google Shape;224;p21"/>
          <p:cNvSpPr txBox="1"/>
          <p:nvPr/>
        </p:nvSpPr>
        <p:spPr>
          <a:xfrm>
            <a:off x="1116000" y="1445838"/>
            <a:ext cx="5025900" cy="414699"/>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a:solidFill>
                  <a:schemeClr val="dk1"/>
                </a:solidFill>
              </a:rPr>
              <a:t>Do you have an environmental section in your school library?</a:t>
            </a:r>
            <a:endParaRPr sz="1300">
              <a:solidFill>
                <a:schemeClr val="dk1"/>
              </a:solidFill>
            </a:endParaRPr>
          </a:p>
        </p:txBody>
      </p:sp>
      <p:pic>
        <p:nvPicPr>
          <p:cNvPr id="225" name="Google Shape;225;p21"/>
          <p:cNvPicPr preferRelativeResize="0"/>
          <p:nvPr/>
        </p:nvPicPr>
        <p:blipFill>
          <a:blip r:embed="rId6">
            <a:alphaModFix/>
          </a:blip>
          <a:stretch>
            <a:fillRect/>
          </a:stretch>
        </p:blipFill>
        <p:spPr>
          <a:xfrm>
            <a:off x="561600" y="1439603"/>
            <a:ext cx="422519" cy="427169"/>
          </a:xfrm>
          <a:prstGeom prst="rect">
            <a:avLst/>
          </a:prstGeom>
          <a:noFill/>
          <a:ln>
            <a:noFill/>
          </a:ln>
        </p:spPr>
      </p:pic>
      <p:sp>
        <p:nvSpPr>
          <p:cNvPr id="23" name="TextBox 22"/>
          <p:cNvSpPr txBox="1">
            <a:spLocks/>
          </p:cNvSpPr>
          <p:nvPr/>
        </p:nvSpPr>
        <p:spPr>
          <a:xfrm>
            <a:off x="6346800" y="1360800"/>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pic>
        <p:nvPicPr>
          <p:cNvPr id="227" name="Google Shape;227;p21"/>
          <p:cNvPicPr preferRelativeResize="0"/>
          <p:nvPr/>
        </p:nvPicPr>
        <p:blipFill>
          <a:blip r:embed="rId7">
            <a:alphaModFix/>
          </a:blip>
          <a:stretch>
            <a:fillRect/>
          </a:stretch>
        </p:blipFill>
        <p:spPr>
          <a:xfrm>
            <a:off x="561600" y="3513976"/>
            <a:ext cx="422519" cy="426649"/>
          </a:xfrm>
          <a:prstGeom prst="rect">
            <a:avLst/>
          </a:prstGeom>
          <a:noFill/>
          <a:ln>
            <a:noFill/>
          </a:ln>
        </p:spPr>
      </p:pic>
      <p:sp>
        <p:nvSpPr>
          <p:cNvPr id="24" name="TextBox 23"/>
          <p:cNvSpPr txBox="1">
            <a:spLocks/>
          </p:cNvSpPr>
          <p:nvPr/>
        </p:nvSpPr>
        <p:spPr>
          <a:xfrm>
            <a:off x="6346800" y="3434913"/>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sp>
        <p:nvSpPr>
          <p:cNvPr id="26" name="Google Shape;224;p21"/>
          <p:cNvSpPr txBox="1"/>
          <p:nvPr/>
        </p:nvSpPr>
        <p:spPr>
          <a:xfrm>
            <a:off x="1116000" y="3404919"/>
            <a:ext cx="5025900" cy="644762"/>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a:solidFill>
                  <a:schemeClr val="dk1"/>
                </a:solidFill>
              </a:rPr>
              <a:t>Has your school’s environmental work featured in local press in the past year?</a:t>
            </a:r>
            <a:endParaRPr sz="1300">
              <a:solidFill>
                <a:schemeClr val="dk1"/>
              </a:solidFill>
            </a:endParaRPr>
          </a:p>
        </p:txBody>
      </p:sp>
      <p:pic>
        <p:nvPicPr>
          <p:cNvPr id="226" name="Google Shape;226;p21"/>
          <p:cNvPicPr preferRelativeResize="0"/>
          <p:nvPr/>
        </p:nvPicPr>
        <p:blipFill>
          <a:blip r:embed="rId8">
            <a:alphaModFix/>
          </a:blip>
          <a:stretch>
            <a:fillRect/>
          </a:stretch>
        </p:blipFill>
        <p:spPr>
          <a:xfrm>
            <a:off x="561600" y="2398144"/>
            <a:ext cx="422519" cy="426649"/>
          </a:xfrm>
          <a:prstGeom prst="rect">
            <a:avLst/>
          </a:prstGeom>
          <a:noFill/>
          <a:ln>
            <a:noFill/>
          </a:ln>
        </p:spPr>
      </p:pic>
      <p:sp>
        <p:nvSpPr>
          <p:cNvPr id="25" name="TextBox 24"/>
          <p:cNvSpPr txBox="1">
            <a:spLocks/>
          </p:cNvSpPr>
          <p:nvPr/>
        </p:nvSpPr>
        <p:spPr>
          <a:xfrm>
            <a:off x="6346800" y="2319081"/>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sp>
        <p:nvSpPr>
          <p:cNvPr id="27" name="Google Shape;224;p21"/>
          <p:cNvSpPr txBox="1"/>
          <p:nvPr/>
        </p:nvSpPr>
        <p:spPr>
          <a:xfrm>
            <a:off x="1116000" y="2289087"/>
            <a:ext cx="5025900" cy="644762"/>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a:solidFill>
                  <a:schemeClr val="dk1"/>
                </a:solidFill>
              </a:rPr>
              <a:t>Has your school worked with a local community group on an environmental project in the last twelve months?</a:t>
            </a:r>
            <a:endParaRPr sz="1300">
              <a:solidFill>
                <a:schemeClr val="dk1"/>
              </a:solidFill>
            </a:endParaRPr>
          </a:p>
        </p:txBody>
      </p:sp>
      <p:sp>
        <p:nvSpPr>
          <p:cNvPr id="31" name="TextBox 30"/>
          <p:cNvSpPr txBox="1">
            <a:spLocks/>
          </p:cNvSpPr>
          <p:nvPr/>
        </p:nvSpPr>
        <p:spPr>
          <a:xfrm>
            <a:off x="6346800" y="4312800"/>
            <a:ext cx="576000" cy="584775"/>
          </a:xfrm>
          <a:prstGeom prst="rect">
            <a:avLst/>
          </a:prstGeom>
          <a:noFill/>
          <a:ln w="38100">
            <a:solidFill>
              <a:srgbClr val="F39200"/>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5</a:t>
            </a:r>
          </a:p>
        </p:txBody>
      </p:sp>
    </p:spTree>
    <p:extLst>
      <p:ext uri="{BB962C8B-B14F-4D97-AF65-F5344CB8AC3E}">
        <p14:creationId xmlns:p14="http://schemas.microsoft.com/office/powerpoint/2010/main" val="40244693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509"/>
        <p:cNvGrpSpPr/>
        <p:nvPr/>
      </p:nvGrpSpPr>
      <p:grpSpPr>
        <a:xfrm>
          <a:off x="0" y="0"/>
          <a:ext cx="0" cy="0"/>
          <a:chOff x="0" y="0"/>
          <a:chExt cx="0" cy="0"/>
        </a:xfrm>
      </p:grpSpPr>
      <p:sp>
        <p:nvSpPr>
          <p:cNvPr id="510" name="Google Shape;510;p34"/>
          <p:cNvSpPr txBox="1"/>
          <p:nvPr/>
        </p:nvSpPr>
        <p:spPr>
          <a:xfrm>
            <a:off x="513075" y="445575"/>
            <a:ext cx="34683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3600"/>
              <a:t>Our </a:t>
            </a:r>
            <a:r>
              <a:rPr lang="en-GB" sz="3600" b="1"/>
              <a:t>RESULTS</a:t>
            </a:r>
            <a:endParaRPr sz="3600" b="1"/>
          </a:p>
        </p:txBody>
      </p:sp>
      <p:cxnSp>
        <p:nvCxnSpPr>
          <p:cNvPr id="511" name="Google Shape;511;p34"/>
          <p:cNvCxnSpPr/>
          <p:nvPr/>
        </p:nvCxnSpPr>
        <p:spPr>
          <a:xfrm rot="10800000">
            <a:off x="3780000" y="815025"/>
            <a:ext cx="3240000" cy="0"/>
          </a:xfrm>
          <a:prstGeom prst="straightConnector1">
            <a:avLst/>
          </a:prstGeom>
          <a:noFill/>
          <a:ln w="19050" cap="flat" cmpd="sng">
            <a:solidFill>
              <a:srgbClr val="EA5A12"/>
            </a:solidFill>
            <a:prstDash val="solid"/>
            <a:round/>
            <a:headEnd type="none" w="med" len="med"/>
            <a:tailEnd type="none" w="med" len="med"/>
          </a:ln>
        </p:spPr>
      </p:cxnSp>
      <p:sp>
        <p:nvSpPr>
          <p:cNvPr id="512" name="Google Shape;512;p34"/>
          <p:cNvSpPr txBox="1"/>
          <p:nvPr/>
        </p:nvSpPr>
        <p:spPr>
          <a:xfrm>
            <a:off x="589275" y="1870875"/>
            <a:ext cx="6458400" cy="2339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r>
              <a:rPr lang="en-GB" dirty="0"/>
              <a:t>WE ARE DOING A LOT WELL AND THE SCHOOL GROUNDS AND RECYCLING ARE WORKING WELL.</a:t>
            </a:r>
          </a:p>
          <a:p>
            <a:pPr marL="0" lvl="0" indent="0" algn="l" rtl="0">
              <a:spcBef>
                <a:spcPts val="0"/>
              </a:spcBef>
              <a:spcAft>
                <a:spcPts val="0"/>
              </a:spcAft>
              <a:buNone/>
            </a:pPr>
            <a:endParaRPr lang="en-GB"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b="1" dirty="0">
                <a:solidFill>
                  <a:srgbClr val="EFEFEF"/>
                </a:solidFill>
              </a:rPr>
              <a:t>  </a:t>
            </a:r>
            <a:r>
              <a:rPr lang="en-GB" b="1" dirty="0">
                <a:solidFill>
                  <a:srgbClr val="D9D9D9"/>
                </a:solidFill>
              </a:rPr>
              <a:t>  </a:t>
            </a:r>
            <a:endParaRPr b="1" dirty="0">
              <a:solidFill>
                <a:srgbClr val="D9D9D9"/>
              </a:solidFill>
            </a:endParaRPr>
          </a:p>
          <a:p>
            <a:pPr marL="0" lvl="0" indent="0" algn="l" rtl="0">
              <a:spcBef>
                <a:spcPts val="0"/>
              </a:spcBef>
              <a:spcAft>
                <a:spcPts val="0"/>
              </a:spcAft>
              <a:buNone/>
            </a:pPr>
            <a:endParaRPr b="1" dirty="0">
              <a:solidFill>
                <a:srgbClr val="D9D9D9"/>
              </a:solidFill>
            </a:endParaRPr>
          </a:p>
          <a:p>
            <a:pPr marL="0" lvl="0" indent="0" algn="l" rtl="0">
              <a:spcBef>
                <a:spcPts val="0"/>
              </a:spcBef>
              <a:spcAft>
                <a:spcPts val="0"/>
              </a:spcAft>
              <a:buNone/>
            </a:pPr>
            <a:endParaRPr b="1" dirty="0">
              <a:solidFill>
                <a:srgbClr val="D9D9D9"/>
              </a:solidFill>
            </a:endParaRPr>
          </a:p>
          <a:p>
            <a:pPr marL="0" lvl="0" indent="0" algn="l" rtl="0">
              <a:spcBef>
                <a:spcPts val="0"/>
              </a:spcBef>
              <a:spcAft>
                <a:spcPts val="0"/>
              </a:spcAft>
              <a:buNone/>
            </a:pPr>
            <a:r>
              <a:rPr lang="en-GB" b="1" dirty="0">
                <a:solidFill>
                  <a:srgbClr val="D9D9D9"/>
                </a:solidFill>
              </a:rPr>
              <a:t>   </a:t>
            </a:r>
            <a:endParaRPr b="1" dirty="0">
              <a:solidFill>
                <a:srgbClr val="D9D9D9"/>
              </a:solidFill>
            </a:endParaRPr>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516" name="Google Shape;516;p34"/>
          <p:cNvSpPr txBox="1"/>
          <p:nvPr/>
        </p:nvSpPr>
        <p:spPr>
          <a:xfrm>
            <a:off x="589275" y="4563180"/>
            <a:ext cx="6458400" cy="2339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lang="en-GB" dirty="0"/>
          </a:p>
          <a:p>
            <a:pPr marL="0" lvl="0" indent="0" algn="l" rtl="0">
              <a:spcBef>
                <a:spcPts val="0"/>
              </a:spcBef>
              <a:spcAft>
                <a:spcPts val="0"/>
              </a:spcAft>
              <a:buNone/>
            </a:pPr>
            <a:r>
              <a:rPr lang="en-GB" dirty="0"/>
              <a:t>LITTER IS VERY POOR AREA THAT WE NEED TO ADDRESS.</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ENERGY USEAGE AROUND THE SCHOOL IS A KEY ISSUE WE NEED TO DEAL WITH</a:t>
            </a:r>
            <a:endParaRPr dirty="0"/>
          </a:p>
        </p:txBody>
      </p:sp>
      <p:sp>
        <p:nvSpPr>
          <p:cNvPr id="520" name="Google Shape;520;p34"/>
          <p:cNvSpPr txBox="1"/>
          <p:nvPr/>
        </p:nvSpPr>
        <p:spPr>
          <a:xfrm>
            <a:off x="589275" y="7256299"/>
            <a:ext cx="6458400" cy="2339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342900" lvl="0" indent="-342900" algn="l" rtl="0">
              <a:spcBef>
                <a:spcPts val="0"/>
              </a:spcBef>
              <a:spcAft>
                <a:spcPts val="0"/>
              </a:spcAft>
              <a:buAutoNum type="arabicParenR"/>
            </a:pPr>
            <a:r>
              <a:rPr lang="en-GB" dirty="0"/>
              <a:t>NEWSLETTER</a:t>
            </a:r>
          </a:p>
          <a:p>
            <a:pPr marL="342900" lvl="0" indent="-342900" algn="l" rtl="0">
              <a:spcBef>
                <a:spcPts val="0"/>
              </a:spcBef>
              <a:spcAft>
                <a:spcPts val="0"/>
              </a:spcAft>
              <a:buAutoNum type="arabicParenR"/>
            </a:pPr>
            <a:endParaRPr lang="en-GB" dirty="0"/>
          </a:p>
          <a:p>
            <a:pPr marL="342900" lvl="0" indent="-342900" algn="l" rtl="0">
              <a:spcBef>
                <a:spcPts val="0"/>
              </a:spcBef>
              <a:spcAft>
                <a:spcPts val="0"/>
              </a:spcAft>
              <a:buAutoNum type="arabicParenR"/>
            </a:pPr>
            <a:r>
              <a:rPr lang="en-GB" dirty="0"/>
              <a:t>ENERGY USEAGE IN CLASSES</a:t>
            </a:r>
          </a:p>
          <a:p>
            <a:pPr marL="342900" lvl="0" indent="-342900" algn="l" rtl="0">
              <a:spcBef>
                <a:spcPts val="0"/>
              </a:spcBef>
              <a:spcAft>
                <a:spcPts val="0"/>
              </a:spcAft>
              <a:buAutoNum type="arabicParenR"/>
            </a:pPr>
            <a:endParaRPr lang="en-GB" dirty="0"/>
          </a:p>
          <a:p>
            <a:pPr marL="342900" lvl="0" indent="-342900" algn="l" rtl="0">
              <a:spcBef>
                <a:spcPts val="0"/>
              </a:spcBef>
              <a:spcAft>
                <a:spcPts val="0"/>
              </a:spcAft>
              <a:buAutoNum type="arabicParenR"/>
            </a:pPr>
            <a:r>
              <a:rPr lang="en-GB" dirty="0"/>
              <a:t>MORE ASSEMBLIES ABOUT ECO </a:t>
            </a:r>
          </a:p>
          <a:p>
            <a:pPr marL="342900" lvl="0" indent="-342900" algn="l" rtl="0">
              <a:spcBef>
                <a:spcPts val="0"/>
              </a:spcBef>
              <a:spcAft>
                <a:spcPts val="0"/>
              </a:spcAft>
              <a:buAutoNum type="arabicParenR"/>
            </a:pPr>
            <a:endParaRPr lang="en-GB" dirty="0"/>
          </a:p>
          <a:p>
            <a:pPr marL="342900" lvl="0" indent="-342900" algn="l" rtl="0">
              <a:spcBef>
                <a:spcPts val="0"/>
              </a:spcBef>
              <a:spcAft>
                <a:spcPts val="0"/>
              </a:spcAft>
              <a:buAutoNum type="arabicParenR"/>
            </a:pPr>
            <a:r>
              <a:rPr lang="en-GB" dirty="0"/>
              <a:t>SPECIAL ECO – WEEK</a:t>
            </a:r>
          </a:p>
          <a:p>
            <a:pPr marL="342900" lvl="0" indent="-342900" algn="l" rtl="0">
              <a:spcBef>
                <a:spcPts val="0"/>
              </a:spcBef>
              <a:spcAft>
                <a:spcPts val="0"/>
              </a:spcAft>
              <a:buAutoNum type="arabicParenR"/>
            </a:pPr>
            <a:endParaRPr lang="en-GB" dirty="0"/>
          </a:p>
          <a:p>
            <a:pPr marL="342900" lvl="0" indent="-342900" algn="l" rtl="0">
              <a:spcBef>
                <a:spcPts val="0"/>
              </a:spcBef>
              <a:spcAft>
                <a:spcPts val="0"/>
              </a:spcAft>
              <a:buAutoNum type="arabicParenR"/>
            </a:pPr>
            <a:r>
              <a:rPr lang="en-GB" dirty="0"/>
              <a:t>GARDENING DAY WITH PARENTS??</a:t>
            </a:r>
            <a:endParaRPr dirty="0"/>
          </a:p>
        </p:txBody>
      </p:sp>
      <p:sp>
        <p:nvSpPr>
          <p:cNvPr id="525" name="Google Shape;525;p34"/>
          <p:cNvSpPr txBox="1"/>
          <p:nvPr/>
        </p:nvSpPr>
        <p:spPr>
          <a:xfrm>
            <a:off x="4776716" y="1144858"/>
            <a:ext cx="1570084"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b="1">
                <a:solidFill>
                  <a:schemeClr val="dk1"/>
                </a:solidFill>
              </a:rPr>
              <a:t>TOTAL SCORE</a:t>
            </a:r>
            <a:endParaRPr sz="700">
              <a:solidFill>
                <a:schemeClr val="dk1"/>
              </a:solidFill>
            </a:endParaRPr>
          </a:p>
        </p:txBody>
      </p:sp>
      <p:sp>
        <p:nvSpPr>
          <p:cNvPr id="18" name="TextBox 17"/>
          <p:cNvSpPr txBox="1">
            <a:spLocks/>
          </p:cNvSpPr>
          <p:nvPr/>
        </p:nvSpPr>
        <p:spPr>
          <a:xfrm>
            <a:off x="6346800" y="1052510"/>
            <a:ext cx="576000" cy="584775"/>
          </a:xfrm>
          <a:prstGeom prst="rect">
            <a:avLst/>
          </a:prstGeom>
          <a:noFill/>
          <a:ln w="38100">
            <a:solidFill>
              <a:srgbClr val="F39200"/>
            </a:solidFill>
          </a:ln>
        </p:spPr>
        <p:txBody>
          <a:bodyPr wrap="square" rtlCol="0" anchor="ctr" anchorCtr="0">
            <a:noAutofit/>
          </a:bodyPr>
          <a:lstStyle/>
          <a:p>
            <a:pPr algn="ctr"/>
            <a:r>
              <a:rPr lang="en-GB" b="1" dirty="0">
                <a:latin typeface="Arial" panose="020B0604020202020204" pitchFamily="34" charset="0"/>
                <a:cs typeface="Arial" panose="020B0604020202020204" pitchFamily="34" charset="0"/>
              </a:rPr>
              <a:t>66</a:t>
            </a:r>
          </a:p>
        </p:txBody>
      </p:sp>
      <p:grpSp>
        <p:nvGrpSpPr>
          <p:cNvPr id="2" name="Group 1"/>
          <p:cNvGrpSpPr/>
          <p:nvPr/>
        </p:nvGrpSpPr>
        <p:grpSpPr>
          <a:xfrm>
            <a:off x="810000" y="1509637"/>
            <a:ext cx="2226900" cy="722475"/>
            <a:chOff x="868090" y="1509637"/>
            <a:chExt cx="2226900" cy="722475"/>
          </a:xfrm>
        </p:grpSpPr>
        <p:pic>
          <p:nvPicPr>
            <p:cNvPr id="21" name="Google Shape;101;p15"/>
            <p:cNvPicPr preferRelativeResize="0"/>
            <p:nvPr/>
          </p:nvPicPr>
          <p:blipFill>
            <a:blip r:embed="rId4">
              <a:alphaModFix/>
            </a:blip>
            <a:stretch>
              <a:fillRect/>
            </a:stretch>
          </p:blipFill>
          <p:spPr>
            <a:xfrm>
              <a:off x="909978" y="1546023"/>
              <a:ext cx="2143125" cy="653425"/>
            </a:xfrm>
            <a:prstGeom prst="rect">
              <a:avLst/>
            </a:prstGeom>
            <a:noFill/>
            <a:ln>
              <a:noFill/>
            </a:ln>
          </p:spPr>
        </p:pic>
        <p:sp>
          <p:nvSpPr>
            <p:cNvPr id="22" name="Google Shape;102;p15"/>
            <p:cNvSpPr txBox="1"/>
            <p:nvPr/>
          </p:nvSpPr>
          <p:spPr>
            <a:xfrm>
              <a:off x="868090" y="1509637"/>
              <a:ext cx="2226900" cy="722475"/>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200"/>
                </a:spcBef>
                <a:spcAft>
                  <a:spcPts val="1200"/>
                </a:spcAft>
                <a:buNone/>
              </a:pPr>
              <a:r>
                <a:rPr lang="en-GB" sz="1300" b="1">
                  <a:solidFill>
                    <a:schemeClr val="dk1"/>
                  </a:solidFill>
                </a:rPr>
                <a:t>Positives</a:t>
              </a:r>
              <a:endParaRPr sz="1500" b="1"/>
            </a:p>
          </p:txBody>
        </p:sp>
      </p:grpSp>
      <p:grpSp>
        <p:nvGrpSpPr>
          <p:cNvPr id="24" name="Group 23"/>
          <p:cNvGrpSpPr/>
          <p:nvPr/>
        </p:nvGrpSpPr>
        <p:grpSpPr>
          <a:xfrm>
            <a:off x="810000" y="4210575"/>
            <a:ext cx="2226900" cy="722475"/>
            <a:chOff x="868090" y="1509637"/>
            <a:chExt cx="2226900" cy="722475"/>
          </a:xfrm>
        </p:grpSpPr>
        <p:pic>
          <p:nvPicPr>
            <p:cNvPr id="25" name="Google Shape;101;p15"/>
            <p:cNvPicPr preferRelativeResize="0"/>
            <p:nvPr/>
          </p:nvPicPr>
          <p:blipFill>
            <a:blip r:embed="rId4">
              <a:alphaModFix/>
            </a:blip>
            <a:stretch>
              <a:fillRect/>
            </a:stretch>
          </p:blipFill>
          <p:spPr>
            <a:xfrm>
              <a:off x="909978" y="1546023"/>
              <a:ext cx="2143125" cy="653425"/>
            </a:xfrm>
            <a:prstGeom prst="rect">
              <a:avLst/>
            </a:prstGeom>
            <a:noFill/>
            <a:ln>
              <a:noFill/>
            </a:ln>
          </p:spPr>
        </p:pic>
        <p:sp>
          <p:nvSpPr>
            <p:cNvPr id="26" name="Google Shape;102;p15"/>
            <p:cNvSpPr txBox="1"/>
            <p:nvPr/>
          </p:nvSpPr>
          <p:spPr>
            <a:xfrm>
              <a:off x="868090" y="1509637"/>
              <a:ext cx="2226900" cy="722475"/>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200"/>
                </a:spcBef>
                <a:spcAft>
                  <a:spcPts val="1200"/>
                </a:spcAft>
                <a:buNone/>
              </a:pPr>
              <a:r>
                <a:rPr lang="en-GB" sz="1300" b="1">
                  <a:solidFill>
                    <a:schemeClr val="dk1"/>
                  </a:solidFill>
                </a:rPr>
                <a:t>Negatives</a:t>
              </a:r>
              <a:endParaRPr sz="1500" b="1"/>
            </a:p>
          </p:txBody>
        </p:sp>
      </p:grpSp>
      <p:grpSp>
        <p:nvGrpSpPr>
          <p:cNvPr id="27" name="Group 26"/>
          <p:cNvGrpSpPr/>
          <p:nvPr/>
        </p:nvGrpSpPr>
        <p:grpSpPr>
          <a:xfrm>
            <a:off x="810000" y="6930469"/>
            <a:ext cx="2226900" cy="722475"/>
            <a:chOff x="871380" y="1509637"/>
            <a:chExt cx="2226900" cy="722475"/>
          </a:xfrm>
        </p:grpSpPr>
        <p:pic>
          <p:nvPicPr>
            <p:cNvPr id="28" name="Google Shape;101;p15"/>
            <p:cNvPicPr preferRelativeResize="0"/>
            <p:nvPr/>
          </p:nvPicPr>
          <p:blipFill>
            <a:blip r:embed="rId4">
              <a:alphaModFix/>
            </a:blip>
            <a:stretch>
              <a:fillRect/>
            </a:stretch>
          </p:blipFill>
          <p:spPr>
            <a:xfrm>
              <a:off x="909978" y="1546023"/>
              <a:ext cx="2143125" cy="653425"/>
            </a:xfrm>
            <a:prstGeom prst="rect">
              <a:avLst/>
            </a:prstGeom>
            <a:noFill/>
            <a:ln>
              <a:noFill/>
            </a:ln>
          </p:spPr>
        </p:pic>
        <p:sp>
          <p:nvSpPr>
            <p:cNvPr id="29" name="Google Shape;102;p15"/>
            <p:cNvSpPr txBox="1"/>
            <p:nvPr/>
          </p:nvSpPr>
          <p:spPr>
            <a:xfrm>
              <a:off x="871380" y="1509637"/>
              <a:ext cx="2226900" cy="722475"/>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200"/>
                </a:spcBef>
                <a:spcAft>
                  <a:spcPts val="1200"/>
                </a:spcAft>
                <a:buNone/>
              </a:pPr>
              <a:r>
                <a:rPr lang="en-GB" sz="1300" b="1">
                  <a:solidFill>
                    <a:schemeClr val="dk1"/>
                  </a:solidFill>
                </a:rPr>
                <a:t>More Thoughts</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91"/>
        <p:cNvGrpSpPr/>
        <p:nvPr/>
      </p:nvGrpSpPr>
      <p:grpSpPr>
        <a:xfrm>
          <a:off x="0" y="0"/>
          <a:ext cx="0" cy="0"/>
          <a:chOff x="0" y="0"/>
          <a:chExt cx="0" cy="0"/>
        </a:xfrm>
      </p:grpSpPr>
      <p:sp>
        <p:nvSpPr>
          <p:cNvPr id="99" name="Google Shape;99;p15"/>
          <p:cNvSpPr txBox="1"/>
          <p:nvPr/>
        </p:nvSpPr>
        <p:spPr>
          <a:xfrm>
            <a:off x="550800" y="5209049"/>
            <a:ext cx="6458400" cy="24120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lang="en-GB" dirty="0"/>
          </a:p>
          <a:p>
            <a:pPr marL="0" lvl="0" indent="0" algn="l" rtl="0">
              <a:spcBef>
                <a:spcPts val="0"/>
              </a:spcBef>
              <a:spcAft>
                <a:spcPts val="0"/>
              </a:spcAft>
              <a:buNone/>
            </a:pPr>
            <a:r>
              <a:rPr lang="en-GB" dirty="0"/>
              <a:t>NEED TO INFORM PARENTS MORE.</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NEED TO SELECT MORE BIO-DIVERSE PLANTS FOR PLANTING IN THE SCHOOL GROUNDS</a:t>
            </a:r>
          </a:p>
        </p:txBody>
      </p:sp>
      <p:grpSp>
        <p:nvGrpSpPr>
          <p:cNvPr id="2" name="Group 1"/>
          <p:cNvGrpSpPr/>
          <p:nvPr/>
        </p:nvGrpSpPr>
        <p:grpSpPr>
          <a:xfrm>
            <a:off x="695425" y="4850539"/>
            <a:ext cx="2343080" cy="722475"/>
            <a:chOff x="695425" y="4850539"/>
            <a:chExt cx="2343080" cy="722475"/>
          </a:xfrm>
        </p:grpSpPr>
        <p:pic>
          <p:nvPicPr>
            <p:cNvPr id="101" name="Google Shape;101;p15"/>
            <p:cNvPicPr preferRelativeResize="0"/>
            <p:nvPr/>
          </p:nvPicPr>
          <p:blipFill>
            <a:blip r:embed="rId4">
              <a:alphaModFix/>
            </a:blip>
            <a:stretch>
              <a:fillRect/>
            </a:stretch>
          </p:blipFill>
          <p:spPr>
            <a:xfrm>
              <a:off x="695425" y="4886925"/>
              <a:ext cx="2143125" cy="653425"/>
            </a:xfrm>
            <a:prstGeom prst="rect">
              <a:avLst/>
            </a:prstGeom>
            <a:noFill/>
            <a:ln>
              <a:noFill/>
            </a:ln>
          </p:spPr>
        </p:pic>
        <p:sp>
          <p:nvSpPr>
            <p:cNvPr id="102" name="Google Shape;102;p15"/>
            <p:cNvSpPr txBox="1"/>
            <p:nvPr/>
          </p:nvSpPr>
          <p:spPr>
            <a:xfrm>
              <a:off x="811605" y="4850539"/>
              <a:ext cx="2226900" cy="722475"/>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GB" sz="1300" b="1">
                  <a:solidFill>
                    <a:schemeClr val="dk1"/>
                  </a:solidFill>
                </a:rPr>
                <a:t>Our Ideas &amp; Thoughts </a:t>
              </a:r>
              <a:endParaRPr sz="1500" b="1"/>
            </a:p>
          </p:txBody>
        </p:sp>
      </p:grpSp>
      <p:sp>
        <p:nvSpPr>
          <p:cNvPr id="103" name="Google Shape;103;p15"/>
          <p:cNvSpPr txBox="1"/>
          <p:nvPr/>
        </p:nvSpPr>
        <p:spPr>
          <a:xfrm>
            <a:off x="550800" y="7964550"/>
            <a:ext cx="6458400" cy="1262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grpSp>
        <p:nvGrpSpPr>
          <p:cNvPr id="104" name="Google Shape;104;p15"/>
          <p:cNvGrpSpPr/>
          <p:nvPr/>
        </p:nvGrpSpPr>
        <p:grpSpPr>
          <a:xfrm>
            <a:off x="208325" y="8250150"/>
            <a:ext cx="690900" cy="690900"/>
            <a:chOff x="208325" y="8250150"/>
            <a:chExt cx="690900" cy="690900"/>
          </a:xfrm>
        </p:grpSpPr>
        <p:sp>
          <p:nvSpPr>
            <p:cNvPr id="105" name="Google Shape;105;p15"/>
            <p:cNvSpPr/>
            <p:nvPr/>
          </p:nvSpPr>
          <p:spPr>
            <a:xfrm>
              <a:off x="208325" y="8250150"/>
              <a:ext cx="690900" cy="690900"/>
            </a:xfrm>
            <a:prstGeom prst="ellipse">
              <a:avLst/>
            </a:prstGeom>
            <a:solidFill>
              <a:srgbClr val="F6B0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6" name="Google Shape;106;p15"/>
            <p:cNvPicPr preferRelativeResize="0"/>
            <p:nvPr/>
          </p:nvPicPr>
          <p:blipFill>
            <a:blip r:embed="rId5">
              <a:alphaModFix/>
            </a:blip>
            <a:stretch>
              <a:fillRect/>
            </a:stretch>
          </p:blipFill>
          <p:spPr>
            <a:xfrm>
              <a:off x="335985" y="8324345"/>
              <a:ext cx="435446" cy="542371"/>
            </a:xfrm>
            <a:prstGeom prst="rect">
              <a:avLst/>
            </a:prstGeom>
            <a:noFill/>
            <a:ln>
              <a:noFill/>
            </a:ln>
          </p:spPr>
        </p:pic>
      </p:grpSp>
      <p:sp>
        <p:nvSpPr>
          <p:cNvPr id="107" name="Google Shape;107;p15"/>
          <p:cNvSpPr txBox="1"/>
          <p:nvPr/>
        </p:nvSpPr>
        <p:spPr>
          <a:xfrm>
            <a:off x="1022400" y="8133880"/>
            <a:ext cx="5635200" cy="923299"/>
          </a:xfrm>
          <a:prstGeom prst="rect">
            <a:avLst/>
          </a:prstGeom>
          <a:noFill/>
          <a:ln>
            <a:noFill/>
          </a:ln>
        </p:spPr>
        <p:txBody>
          <a:bodyPr spcFirstLastPara="1" wrap="square" lIns="91425" tIns="91425" rIns="91425" bIns="91425" anchor="t" anchorCtr="0">
            <a:spAutoFit/>
          </a:bodyPr>
          <a:lstStyle/>
          <a:p>
            <a:pPr lvl="0"/>
            <a:r>
              <a:rPr lang="en-GB" sz="1600">
                <a:solidFill>
                  <a:schemeClr val="dk1"/>
                </a:solidFill>
              </a:rPr>
              <a:t>WWF’s 2020 Living Planet Report found that global wildlife populations have declined by an alarming </a:t>
            </a:r>
            <a:r>
              <a:rPr lang="en-GB" sz="1600" b="1">
                <a:solidFill>
                  <a:schemeClr val="dk1"/>
                </a:solidFill>
              </a:rPr>
              <a:t>68% </a:t>
            </a:r>
            <a:r>
              <a:rPr lang="en-GB" sz="1600">
                <a:solidFill>
                  <a:schemeClr val="dk1"/>
                </a:solidFill>
              </a:rPr>
              <a:t>since 1970, WWF’s next Living Planet report is due in </a:t>
            </a:r>
            <a:r>
              <a:rPr lang="en-GB" sz="1600" b="1">
                <a:solidFill>
                  <a:schemeClr val="dk1"/>
                </a:solidFill>
              </a:rPr>
              <a:t>2022</a:t>
            </a:r>
            <a:r>
              <a:rPr lang="en-GB" sz="1600">
                <a:solidFill>
                  <a:schemeClr val="dk1"/>
                </a:solidFill>
              </a:rPr>
              <a:t>.</a:t>
            </a:r>
            <a:endParaRPr sz="1600">
              <a:solidFill>
                <a:schemeClr val="dk1"/>
              </a:solidFill>
            </a:endParaRPr>
          </a:p>
        </p:txBody>
      </p:sp>
      <p:sp>
        <p:nvSpPr>
          <p:cNvPr id="109" name="Google Shape;109;p15"/>
          <p:cNvSpPr txBox="1"/>
          <p:nvPr/>
        </p:nvSpPr>
        <p:spPr>
          <a:xfrm>
            <a:off x="5194351" y="4404875"/>
            <a:ext cx="115245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dk1"/>
                </a:solidFill>
              </a:rPr>
              <a:t>Total Score</a:t>
            </a:r>
            <a:endParaRPr sz="700">
              <a:solidFill>
                <a:schemeClr val="dk1"/>
              </a:solidFill>
            </a:endParaRPr>
          </a:p>
        </p:txBody>
      </p:sp>
      <p:sp>
        <p:nvSpPr>
          <p:cNvPr id="92" name="Google Shape;92;p15"/>
          <p:cNvSpPr txBox="1"/>
          <p:nvPr/>
        </p:nvSpPr>
        <p:spPr>
          <a:xfrm>
            <a:off x="1116000" y="1362075"/>
            <a:ext cx="5025900" cy="784800"/>
          </a:xfrm>
          <a:prstGeom prst="rect">
            <a:avLst/>
          </a:prstGeom>
          <a:noFill/>
          <a:ln>
            <a:noFill/>
          </a:ln>
        </p:spPr>
        <p:txBody>
          <a:bodyPr spcFirstLastPara="1" wrap="square" lIns="91425" tIns="91425" rIns="91425" bIns="91425" anchor="t" anchorCtr="0">
            <a:spAutoFit/>
          </a:bodyPr>
          <a:lstStyle/>
          <a:p>
            <a:r>
              <a:rPr lang="en-GB" sz="1300"/>
              <a:t>Did any young people in your school observe and record nature in your school grounds during the last year (this might as part of a scheme like RSPB’s Big Schools’ Birdwatch)?</a:t>
            </a:r>
          </a:p>
        </p:txBody>
      </p:sp>
      <p:pic>
        <p:nvPicPr>
          <p:cNvPr id="93" name="Google Shape;93;p15"/>
          <p:cNvPicPr preferRelativeResize="0"/>
          <p:nvPr/>
        </p:nvPicPr>
        <p:blipFill>
          <a:blip r:embed="rId6">
            <a:alphaModFix/>
          </a:blip>
          <a:stretch>
            <a:fillRect/>
          </a:stretch>
        </p:blipFill>
        <p:spPr>
          <a:xfrm>
            <a:off x="561600" y="1540891"/>
            <a:ext cx="422519" cy="427169"/>
          </a:xfrm>
          <a:prstGeom prst="rect">
            <a:avLst/>
          </a:prstGeom>
          <a:noFill/>
          <a:ln>
            <a:noFill/>
          </a:ln>
        </p:spPr>
      </p:pic>
      <p:sp>
        <p:nvSpPr>
          <p:cNvPr id="20" name="TextBox 19"/>
          <p:cNvSpPr txBox="1">
            <a:spLocks/>
          </p:cNvSpPr>
          <p:nvPr/>
        </p:nvSpPr>
        <p:spPr>
          <a:xfrm>
            <a:off x="6346800" y="1462088"/>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pic>
        <p:nvPicPr>
          <p:cNvPr id="94" name="Google Shape;94;p15"/>
          <p:cNvPicPr preferRelativeResize="0"/>
          <p:nvPr/>
        </p:nvPicPr>
        <p:blipFill>
          <a:blip r:embed="rId7">
            <a:alphaModFix/>
          </a:blip>
          <a:stretch>
            <a:fillRect/>
          </a:stretch>
        </p:blipFill>
        <p:spPr>
          <a:xfrm>
            <a:off x="561600" y="2540979"/>
            <a:ext cx="422519" cy="426649"/>
          </a:xfrm>
          <a:prstGeom prst="rect">
            <a:avLst/>
          </a:prstGeom>
          <a:noFill/>
          <a:ln>
            <a:noFill/>
          </a:ln>
        </p:spPr>
      </p:pic>
      <p:sp>
        <p:nvSpPr>
          <p:cNvPr id="21" name="Google Shape;92;p15"/>
          <p:cNvSpPr txBox="1"/>
          <p:nvPr/>
        </p:nvSpPr>
        <p:spPr>
          <a:xfrm>
            <a:off x="1116000" y="2461931"/>
            <a:ext cx="5025900" cy="584745"/>
          </a:xfrm>
          <a:prstGeom prst="rect">
            <a:avLst/>
          </a:prstGeom>
          <a:noFill/>
          <a:ln>
            <a:noFill/>
          </a:ln>
        </p:spPr>
        <p:txBody>
          <a:bodyPr spcFirstLastPara="1" wrap="square" lIns="91425" tIns="91425" rIns="91425" bIns="91425" anchor="t" anchorCtr="0">
            <a:spAutoFit/>
          </a:bodyPr>
          <a:lstStyle/>
          <a:p>
            <a:r>
              <a:rPr lang="en-GB" sz="1300"/>
              <a:t>In the previous twelve months has your school fundraised for endangered animals or conservation projects? </a:t>
            </a:r>
          </a:p>
        </p:txBody>
      </p:sp>
      <p:sp>
        <p:nvSpPr>
          <p:cNvPr id="24" name="TextBox 23"/>
          <p:cNvSpPr txBox="1">
            <a:spLocks/>
          </p:cNvSpPr>
          <p:nvPr/>
        </p:nvSpPr>
        <p:spPr>
          <a:xfrm>
            <a:off x="6346800" y="2461916"/>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pic>
        <p:nvPicPr>
          <p:cNvPr id="95" name="Google Shape;95;p15"/>
          <p:cNvPicPr preferRelativeResize="0"/>
          <p:nvPr/>
        </p:nvPicPr>
        <p:blipFill>
          <a:blip r:embed="rId8">
            <a:alphaModFix/>
          </a:blip>
          <a:stretch>
            <a:fillRect/>
          </a:stretch>
        </p:blipFill>
        <p:spPr>
          <a:xfrm>
            <a:off x="561600" y="3440795"/>
            <a:ext cx="422519" cy="426649"/>
          </a:xfrm>
          <a:prstGeom prst="rect">
            <a:avLst/>
          </a:prstGeom>
          <a:noFill/>
          <a:ln>
            <a:noFill/>
          </a:ln>
        </p:spPr>
      </p:pic>
      <p:sp>
        <p:nvSpPr>
          <p:cNvPr id="22" name="Google Shape;92;p15"/>
          <p:cNvSpPr txBox="1"/>
          <p:nvPr/>
        </p:nvSpPr>
        <p:spPr>
          <a:xfrm>
            <a:off x="1116000" y="3361747"/>
            <a:ext cx="5025900" cy="584745"/>
          </a:xfrm>
          <a:prstGeom prst="rect">
            <a:avLst/>
          </a:prstGeom>
          <a:noFill/>
          <a:ln>
            <a:noFill/>
          </a:ln>
        </p:spPr>
        <p:txBody>
          <a:bodyPr spcFirstLastPara="1" wrap="square" lIns="91425" tIns="91425" rIns="91425" bIns="91425" anchor="t" anchorCtr="0">
            <a:spAutoFit/>
          </a:bodyPr>
          <a:lstStyle/>
          <a:p>
            <a:r>
              <a:rPr lang="en-GB" sz="1300"/>
              <a:t>Did any classes in your school visit a nature reserve during the last year? </a:t>
            </a:r>
          </a:p>
        </p:txBody>
      </p:sp>
      <p:sp>
        <p:nvSpPr>
          <p:cNvPr id="25" name="TextBox 24"/>
          <p:cNvSpPr txBox="1">
            <a:spLocks/>
          </p:cNvSpPr>
          <p:nvPr/>
        </p:nvSpPr>
        <p:spPr>
          <a:xfrm>
            <a:off x="6346800" y="3361732"/>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sp>
        <p:nvSpPr>
          <p:cNvPr id="29" name="TextBox 28"/>
          <p:cNvSpPr txBox="1">
            <a:spLocks/>
          </p:cNvSpPr>
          <p:nvPr/>
        </p:nvSpPr>
        <p:spPr>
          <a:xfrm>
            <a:off x="6346800" y="4312587"/>
            <a:ext cx="576000" cy="584775"/>
          </a:xfrm>
          <a:prstGeom prst="rect">
            <a:avLst/>
          </a:prstGeom>
          <a:noFill/>
          <a:ln w="38100">
            <a:solidFill>
              <a:srgbClr val="F39200"/>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6</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13"/>
        <p:cNvGrpSpPr/>
        <p:nvPr/>
      </p:nvGrpSpPr>
      <p:grpSpPr>
        <a:xfrm>
          <a:off x="0" y="0"/>
          <a:ext cx="0" cy="0"/>
          <a:chOff x="0" y="0"/>
          <a:chExt cx="0" cy="0"/>
        </a:xfrm>
      </p:grpSpPr>
      <p:sp>
        <p:nvSpPr>
          <p:cNvPr id="20" name="TextBox 19"/>
          <p:cNvSpPr txBox="1"/>
          <p:nvPr/>
        </p:nvSpPr>
        <p:spPr>
          <a:xfrm>
            <a:off x="6210000" y="2208786"/>
            <a:ext cx="850113" cy="307777"/>
          </a:xfrm>
          <a:prstGeom prst="rect">
            <a:avLst/>
          </a:prstGeom>
          <a:noFill/>
        </p:spPr>
        <p:txBody>
          <a:bodyPr wrap="square" rtlCol="0">
            <a:spAutoFit/>
          </a:bodyPr>
          <a:lstStyle/>
          <a:p>
            <a:pPr algn="ctr"/>
            <a:r>
              <a:rPr lang="en-GB"/>
              <a:t>Y/N</a:t>
            </a:r>
          </a:p>
        </p:txBody>
      </p:sp>
      <p:sp>
        <p:nvSpPr>
          <p:cNvPr id="114" name="Google Shape;114;p16"/>
          <p:cNvSpPr txBox="1"/>
          <p:nvPr/>
        </p:nvSpPr>
        <p:spPr>
          <a:xfrm>
            <a:off x="636900" y="1217100"/>
            <a:ext cx="62862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800"/>
              <a:t>Energy</a:t>
            </a:r>
            <a:endParaRPr sz="4800"/>
          </a:p>
        </p:txBody>
      </p:sp>
      <p:sp>
        <p:nvSpPr>
          <p:cNvPr id="21" name="TextBox 20"/>
          <p:cNvSpPr txBox="1">
            <a:spLocks/>
          </p:cNvSpPr>
          <p:nvPr/>
        </p:nvSpPr>
        <p:spPr>
          <a:xfrm>
            <a:off x="6346800" y="2737298"/>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sp>
        <p:nvSpPr>
          <p:cNvPr id="115" name="Google Shape;115;p16"/>
          <p:cNvSpPr txBox="1"/>
          <p:nvPr/>
        </p:nvSpPr>
        <p:spPr>
          <a:xfrm>
            <a:off x="1114425" y="2737313"/>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Does your school have energy monitors, who check lights and other electronic devices are switched off when not in use?</a:t>
            </a:r>
            <a:endParaRPr sz="1300">
              <a:solidFill>
                <a:schemeClr val="dk1"/>
              </a:solidFill>
            </a:endParaRPr>
          </a:p>
        </p:txBody>
      </p:sp>
      <p:pic>
        <p:nvPicPr>
          <p:cNvPr id="116" name="Google Shape;116;p16"/>
          <p:cNvPicPr preferRelativeResize="0"/>
          <p:nvPr/>
        </p:nvPicPr>
        <p:blipFill>
          <a:blip r:embed="rId4">
            <a:alphaModFix/>
          </a:blip>
          <a:stretch>
            <a:fillRect/>
          </a:stretch>
        </p:blipFill>
        <p:spPr>
          <a:xfrm>
            <a:off x="561975" y="2816358"/>
            <a:ext cx="422519" cy="426654"/>
          </a:xfrm>
          <a:prstGeom prst="rect">
            <a:avLst/>
          </a:prstGeom>
          <a:noFill/>
          <a:ln>
            <a:noFill/>
          </a:ln>
        </p:spPr>
      </p:pic>
      <p:cxnSp>
        <p:nvCxnSpPr>
          <p:cNvPr id="129" name="Google Shape;129;p16"/>
          <p:cNvCxnSpPr/>
          <p:nvPr/>
        </p:nvCxnSpPr>
        <p:spPr>
          <a:xfrm rot="10800000">
            <a:off x="666850" y="2362675"/>
            <a:ext cx="5638800" cy="0"/>
          </a:xfrm>
          <a:prstGeom prst="straightConnector1">
            <a:avLst/>
          </a:prstGeom>
          <a:noFill/>
          <a:ln w="19050" cap="flat" cmpd="sng">
            <a:solidFill>
              <a:srgbClr val="EA5A12"/>
            </a:solidFill>
            <a:prstDash val="solid"/>
            <a:round/>
            <a:headEnd type="none" w="med" len="med"/>
            <a:tailEnd type="none" w="med" len="med"/>
          </a:ln>
        </p:spPr>
      </p:cxnSp>
      <p:pic>
        <p:nvPicPr>
          <p:cNvPr id="117" name="Google Shape;117;p16"/>
          <p:cNvPicPr preferRelativeResize="0"/>
          <p:nvPr/>
        </p:nvPicPr>
        <p:blipFill>
          <a:blip r:embed="rId5">
            <a:alphaModFix/>
          </a:blip>
          <a:stretch>
            <a:fillRect/>
          </a:stretch>
        </p:blipFill>
        <p:spPr>
          <a:xfrm>
            <a:off x="561975" y="3658667"/>
            <a:ext cx="422519" cy="426654"/>
          </a:xfrm>
          <a:prstGeom prst="rect">
            <a:avLst/>
          </a:prstGeom>
          <a:noFill/>
          <a:ln>
            <a:noFill/>
          </a:ln>
        </p:spPr>
      </p:pic>
      <p:sp>
        <p:nvSpPr>
          <p:cNvPr id="23" name="TextBox 22"/>
          <p:cNvSpPr txBox="1">
            <a:spLocks/>
          </p:cNvSpPr>
          <p:nvPr/>
        </p:nvSpPr>
        <p:spPr>
          <a:xfrm>
            <a:off x="6346800" y="3579607"/>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sp>
        <p:nvSpPr>
          <p:cNvPr id="28" name="Google Shape;115;p16"/>
          <p:cNvSpPr txBox="1"/>
          <p:nvPr/>
        </p:nvSpPr>
        <p:spPr>
          <a:xfrm>
            <a:off x="1114425" y="3579622"/>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Do classrooms in your school have posters and signs reminding pupils and staff to turn off electrical devices when not in use?</a:t>
            </a:r>
            <a:endParaRPr sz="1300">
              <a:solidFill>
                <a:schemeClr val="dk1"/>
              </a:solidFill>
            </a:endParaRPr>
          </a:p>
        </p:txBody>
      </p:sp>
      <p:pic>
        <p:nvPicPr>
          <p:cNvPr id="118" name="Google Shape;118;p16"/>
          <p:cNvPicPr preferRelativeResize="0"/>
          <p:nvPr/>
        </p:nvPicPr>
        <p:blipFill>
          <a:blip r:embed="rId6">
            <a:alphaModFix/>
          </a:blip>
          <a:stretch>
            <a:fillRect/>
          </a:stretch>
        </p:blipFill>
        <p:spPr>
          <a:xfrm>
            <a:off x="561975" y="4701016"/>
            <a:ext cx="422519" cy="426654"/>
          </a:xfrm>
          <a:prstGeom prst="rect">
            <a:avLst/>
          </a:prstGeom>
          <a:noFill/>
          <a:ln>
            <a:noFill/>
          </a:ln>
        </p:spPr>
      </p:pic>
      <p:sp>
        <p:nvSpPr>
          <p:cNvPr id="24" name="TextBox 23"/>
          <p:cNvSpPr txBox="1">
            <a:spLocks/>
          </p:cNvSpPr>
          <p:nvPr/>
        </p:nvSpPr>
        <p:spPr>
          <a:xfrm>
            <a:off x="6346800" y="4621956"/>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sp>
        <p:nvSpPr>
          <p:cNvPr id="29" name="Google Shape;115;p16"/>
          <p:cNvSpPr txBox="1"/>
          <p:nvPr/>
        </p:nvSpPr>
        <p:spPr>
          <a:xfrm>
            <a:off x="1114425" y="4421916"/>
            <a:ext cx="5025900" cy="98485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Does your school have any renewable energy sources on site (solar panels, wind turbine, heat pump, biomass heating), or if not does your school purchase energy from a renewable energy supplier?</a:t>
            </a:r>
            <a:endParaRPr sz="1300">
              <a:solidFill>
                <a:schemeClr val="dk1"/>
              </a:solidFill>
            </a:endParaRPr>
          </a:p>
        </p:txBody>
      </p:sp>
      <p:pic>
        <p:nvPicPr>
          <p:cNvPr id="119" name="Google Shape;119;p16"/>
          <p:cNvPicPr preferRelativeResize="0"/>
          <p:nvPr/>
        </p:nvPicPr>
        <p:blipFill>
          <a:blip r:embed="rId7">
            <a:alphaModFix/>
          </a:blip>
          <a:stretch>
            <a:fillRect/>
          </a:stretch>
        </p:blipFill>
        <p:spPr>
          <a:xfrm>
            <a:off x="561975" y="5743625"/>
            <a:ext cx="422519" cy="426134"/>
          </a:xfrm>
          <a:prstGeom prst="rect">
            <a:avLst/>
          </a:prstGeom>
          <a:noFill/>
          <a:ln>
            <a:noFill/>
          </a:ln>
        </p:spPr>
      </p:pic>
      <p:sp>
        <p:nvSpPr>
          <p:cNvPr id="25" name="TextBox 24"/>
          <p:cNvSpPr txBox="1">
            <a:spLocks/>
          </p:cNvSpPr>
          <p:nvPr/>
        </p:nvSpPr>
        <p:spPr>
          <a:xfrm>
            <a:off x="6346800" y="5664305"/>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sp>
        <p:nvSpPr>
          <p:cNvPr id="30" name="Google Shape;115;p16"/>
          <p:cNvSpPr txBox="1"/>
          <p:nvPr/>
        </p:nvSpPr>
        <p:spPr>
          <a:xfrm>
            <a:off x="1114425" y="5664320"/>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Are windows kept free of displays and blinds drawn back during the daytime to maximise natural light?</a:t>
            </a:r>
            <a:endParaRPr sz="1300">
              <a:solidFill>
                <a:schemeClr val="dk1"/>
              </a:solidFill>
            </a:endParaRPr>
          </a:p>
        </p:txBody>
      </p:sp>
      <p:pic>
        <p:nvPicPr>
          <p:cNvPr id="120" name="Google Shape;120;p16"/>
          <p:cNvPicPr preferRelativeResize="0"/>
          <p:nvPr/>
        </p:nvPicPr>
        <p:blipFill>
          <a:blip r:embed="rId8">
            <a:alphaModFix/>
          </a:blip>
          <a:stretch>
            <a:fillRect/>
          </a:stretch>
        </p:blipFill>
        <p:spPr>
          <a:xfrm>
            <a:off x="561975" y="6585934"/>
            <a:ext cx="422519" cy="426134"/>
          </a:xfrm>
          <a:prstGeom prst="rect">
            <a:avLst/>
          </a:prstGeom>
          <a:noFill/>
          <a:ln>
            <a:noFill/>
          </a:ln>
        </p:spPr>
      </p:pic>
      <p:sp>
        <p:nvSpPr>
          <p:cNvPr id="26" name="TextBox 25"/>
          <p:cNvSpPr txBox="1">
            <a:spLocks/>
          </p:cNvSpPr>
          <p:nvPr/>
        </p:nvSpPr>
        <p:spPr>
          <a:xfrm>
            <a:off x="6346800" y="6506614"/>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sp>
        <p:nvSpPr>
          <p:cNvPr id="31" name="Google Shape;115;p16"/>
          <p:cNvSpPr txBox="1"/>
          <p:nvPr/>
        </p:nvSpPr>
        <p:spPr>
          <a:xfrm>
            <a:off x="1114425" y="6506629"/>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Does your school use any energy-saving equipment like, motion-sensing lights, energy efficient lightbulbs or electricity timers?</a:t>
            </a:r>
            <a:endParaRPr sz="1300">
              <a:solidFill>
                <a:schemeClr val="dk1"/>
              </a:solidFill>
            </a:endParaRPr>
          </a:p>
        </p:txBody>
      </p:sp>
      <p:pic>
        <p:nvPicPr>
          <p:cNvPr id="121" name="Google Shape;121;p16"/>
          <p:cNvPicPr preferRelativeResize="0"/>
          <p:nvPr/>
        </p:nvPicPr>
        <p:blipFill>
          <a:blip r:embed="rId9">
            <a:alphaModFix/>
          </a:blip>
          <a:stretch>
            <a:fillRect/>
          </a:stretch>
        </p:blipFill>
        <p:spPr>
          <a:xfrm>
            <a:off x="561975" y="7527739"/>
            <a:ext cx="422519" cy="427169"/>
          </a:xfrm>
          <a:prstGeom prst="rect">
            <a:avLst/>
          </a:prstGeom>
          <a:noFill/>
          <a:ln>
            <a:noFill/>
          </a:ln>
        </p:spPr>
      </p:pic>
      <p:sp>
        <p:nvSpPr>
          <p:cNvPr id="27" name="TextBox 26"/>
          <p:cNvSpPr txBox="1">
            <a:spLocks/>
          </p:cNvSpPr>
          <p:nvPr/>
        </p:nvSpPr>
        <p:spPr>
          <a:xfrm>
            <a:off x="6346800" y="7448936"/>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sp>
        <p:nvSpPr>
          <p:cNvPr id="32" name="Google Shape;115;p16"/>
          <p:cNvSpPr txBox="1"/>
          <p:nvPr/>
        </p:nvSpPr>
        <p:spPr>
          <a:xfrm>
            <a:off x="1114425" y="7348923"/>
            <a:ext cx="5025900" cy="784800"/>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Does your school ever include energy-saving tips in its e-newsletters, or other communications, so parents and young people can save energy at home?</a:t>
            </a:r>
            <a:endParaRPr sz="1300">
              <a:solidFill>
                <a:schemeClr val="dk1"/>
              </a:solidFill>
            </a:endParaRPr>
          </a:p>
        </p:txBody>
      </p:sp>
      <p:sp>
        <p:nvSpPr>
          <p:cNvPr id="22" name="TextBox 21"/>
          <p:cNvSpPr txBox="1">
            <a:spLocks/>
          </p:cNvSpPr>
          <p:nvPr/>
        </p:nvSpPr>
        <p:spPr>
          <a:xfrm>
            <a:off x="6346800" y="8391259"/>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pic>
        <p:nvPicPr>
          <p:cNvPr id="131" name="Google Shape;131;p16"/>
          <p:cNvPicPr preferRelativeResize="0"/>
          <p:nvPr/>
        </p:nvPicPr>
        <p:blipFill>
          <a:blip r:embed="rId10">
            <a:alphaModFix/>
          </a:blip>
          <a:stretch>
            <a:fillRect/>
          </a:stretch>
        </p:blipFill>
        <p:spPr>
          <a:xfrm>
            <a:off x="561975" y="8470062"/>
            <a:ext cx="422519" cy="427169"/>
          </a:xfrm>
          <a:prstGeom prst="rect">
            <a:avLst/>
          </a:prstGeom>
          <a:noFill/>
          <a:ln>
            <a:noFill/>
          </a:ln>
        </p:spPr>
      </p:pic>
      <p:sp>
        <p:nvSpPr>
          <p:cNvPr id="33" name="Google Shape;115;p16"/>
          <p:cNvSpPr txBox="1"/>
          <p:nvPr/>
        </p:nvSpPr>
        <p:spPr>
          <a:xfrm>
            <a:off x="1114425" y="8391274"/>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In the last twelve months, has your school planned an energy-free day, energy-saving week or something similar?</a:t>
            </a:r>
            <a:endParaRPr sz="13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35"/>
        <p:cNvGrpSpPr/>
        <p:nvPr/>
      </p:nvGrpSpPr>
      <p:grpSpPr>
        <a:xfrm>
          <a:off x="0" y="0"/>
          <a:ext cx="0" cy="0"/>
          <a:chOff x="0" y="0"/>
          <a:chExt cx="0" cy="0"/>
        </a:xfrm>
      </p:grpSpPr>
      <p:sp>
        <p:nvSpPr>
          <p:cNvPr id="29" name="TextBox 28"/>
          <p:cNvSpPr txBox="1">
            <a:spLocks/>
          </p:cNvSpPr>
          <p:nvPr/>
        </p:nvSpPr>
        <p:spPr>
          <a:xfrm>
            <a:off x="6346800" y="4312800"/>
            <a:ext cx="576000" cy="584775"/>
          </a:xfrm>
          <a:prstGeom prst="rect">
            <a:avLst/>
          </a:prstGeom>
          <a:noFill/>
          <a:ln w="38100">
            <a:solidFill>
              <a:srgbClr val="F39200"/>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4</a:t>
            </a:r>
          </a:p>
        </p:txBody>
      </p:sp>
      <p:sp>
        <p:nvSpPr>
          <p:cNvPr id="23" name="TextBox 22"/>
          <p:cNvSpPr txBox="1">
            <a:spLocks/>
          </p:cNvSpPr>
          <p:nvPr/>
        </p:nvSpPr>
        <p:spPr>
          <a:xfrm>
            <a:off x="6346800" y="1392069"/>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sp>
        <p:nvSpPr>
          <p:cNvPr id="136" name="Google Shape;136;p17"/>
          <p:cNvSpPr txBox="1"/>
          <p:nvPr/>
        </p:nvSpPr>
        <p:spPr>
          <a:xfrm>
            <a:off x="1116000" y="1362075"/>
            <a:ext cx="5025900" cy="644762"/>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a:solidFill>
                  <a:schemeClr val="dk1"/>
                </a:solidFill>
              </a:rPr>
              <a:t>Does your school have a smart meter and are young people allowed access to it?</a:t>
            </a:r>
            <a:endParaRPr sz="1300">
              <a:solidFill>
                <a:schemeClr val="dk1"/>
              </a:solidFill>
            </a:endParaRPr>
          </a:p>
        </p:txBody>
      </p:sp>
      <p:pic>
        <p:nvPicPr>
          <p:cNvPr id="137" name="Google Shape;137;p17"/>
          <p:cNvPicPr preferRelativeResize="0"/>
          <p:nvPr/>
        </p:nvPicPr>
        <p:blipFill>
          <a:blip r:embed="rId4">
            <a:alphaModFix/>
          </a:blip>
          <a:stretch>
            <a:fillRect/>
          </a:stretch>
        </p:blipFill>
        <p:spPr>
          <a:xfrm>
            <a:off x="561600" y="1470872"/>
            <a:ext cx="422519" cy="427169"/>
          </a:xfrm>
          <a:prstGeom prst="rect">
            <a:avLst/>
          </a:prstGeom>
          <a:noFill/>
          <a:ln>
            <a:noFill/>
          </a:ln>
        </p:spPr>
      </p:pic>
      <p:sp>
        <p:nvSpPr>
          <p:cNvPr id="143" name="Google Shape;143;p17"/>
          <p:cNvSpPr txBox="1"/>
          <p:nvPr/>
        </p:nvSpPr>
        <p:spPr>
          <a:xfrm>
            <a:off x="550800" y="7964550"/>
            <a:ext cx="6458400" cy="1262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grpSp>
        <p:nvGrpSpPr>
          <p:cNvPr id="144" name="Google Shape;144;p17"/>
          <p:cNvGrpSpPr/>
          <p:nvPr/>
        </p:nvGrpSpPr>
        <p:grpSpPr>
          <a:xfrm>
            <a:off x="208325" y="8250150"/>
            <a:ext cx="690900" cy="690900"/>
            <a:chOff x="208325" y="8250150"/>
            <a:chExt cx="690900" cy="690900"/>
          </a:xfrm>
        </p:grpSpPr>
        <p:sp>
          <p:nvSpPr>
            <p:cNvPr id="145" name="Google Shape;145;p17"/>
            <p:cNvSpPr/>
            <p:nvPr/>
          </p:nvSpPr>
          <p:spPr>
            <a:xfrm>
              <a:off x="208325" y="8250150"/>
              <a:ext cx="690900" cy="690900"/>
            </a:xfrm>
            <a:prstGeom prst="ellipse">
              <a:avLst/>
            </a:prstGeom>
            <a:solidFill>
              <a:srgbClr val="F6B0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6" name="Google Shape;146;p17"/>
            <p:cNvPicPr preferRelativeResize="0"/>
            <p:nvPr/>
          </p:nvPicPr>
          <p:blipFill>
            <a:blip r:embed="rId5">
              <a:alphaModFix/>
            </a:blip>
            <a:stretch>
              <a:fillRect/>
            </a:stretch>
          </p:blipFill>
          <p:spPr>
            <a:xfrm>
              <a:off x="335985" y="8324345"/>
              <a:ext cx="435446" cy="542371"/>
            </a:xfrm>
            <a:prstGeom prst="rect">
              <a:avLst/>
            </a:prstGeom>
            <a:noFill/>
            <a:ln>
              <a:noFill/>
            </a:ln>
          </p:spPr>
        </p:pic>
      </p:grpSp>
      <p:sp>
        <p:nvSpPr>
          <p:cNvPr id="147" name="Google Shape;147;p17"/>
          <p:cNvSpPr txBox="1"/>
          <p:nvPr/>
        </p:nvSpPr>
        <p:spPr>
          <a:xfrm>
            <a:off x="1022865" y="8078480"/>
            <a:ext cx="6016500" cy="1034099"/>
          </a:xfrm>
          <a:prstGeom prst="rect">
            <a:avLst/>
          </a:prstGeom>
          <a:noFill/>
          <a:ln>
            <a:noFill/>
          </a:ln>
        </p:spPr>
        <p:txBody>
          <a:bodyPr spcFirstLastPara="1" wrap="square" lIns="91425" tIns="91425" rIns="91425" bIns="91425" anchor="t" anchorCtr="0">
            <a:spAutoFit/>
          </a:bodyPr>
          <a:lstStyle/>
          <a:p>
            <a:pPr lvl="0">
              <a:lnSpc>
                <a:spcPct val="115000"/>
              </a:lnSpc>
            </a:pPr>
            <a:r>
              <a:rPr lang="en-GB" sz="1600">
                <a:solidFill>
                  <a:schemeClr val="dk1"/>
                </a:solidFill>
              </a:rPr>
              <a:t>Renewable energy creates </a:t>
            </a:r>
            <a:r>
              <a:rPr lang="en-GB" sz="1600" b="1">
                <a:solidFill>
                  <a:schemeClr val="dk1"/>
                </a:solidFill>
              </a:rPr>
              <a:t>more jobs for women</a:t>
            </a:r>
            <a:r>
              <a:rPr lang="en-GB" sz="1600">
                <a:solidFill>
                  <a:schemeClr val="dk1"/>
                </a:solidFill>
              </a:rPr>
              <a:t>. Women hold 32% of renewables jobs compared to just 21% in fossil fuel roles.</a:t>
            </a:r>
            <a:endParaRPr sz="1600" b="1">
              <a:solidFill>
                <a:schemeClr val="dk1"/>
              </a:solidFill>
            </a:endParaRPr>
          </a:p>
        </p:txBody>
      </p:sp>
      <p:sp>
        <p:nvSpPr>
          <p:cNvPr id="149" name="Google Shape;149;p17"/>
          <p:cNvSpPr txBox="1"/>
          <p:nvPr/>
        </p:nvSpPr>
        <p:spPr>
          <a:xfrm>
            <a:off x="5194350" y="4406400"/>
            <a:ext cx="115245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dk1"/>
                </a:solidFill>
              </a:rPr>
              <a:t>Total Score</a:t>
            </a:r>
            <a:endParaRPr sz="700">
              <a:solidFill>
                <a:schemeClr val="dk1"/>
              </a:solidFill>
            </a:endParaRPr>
          </a:p>
        </p:txBody>
      </p:sp>
      <p:sp>
        <p:nvSpPr>
          <p:cNvPr id="150" name="Google Shape;150;p17"/>
          <p:cNvSpPr txBox="1"/>
          <p:nvPr/>
        </p:nvSpPr>
        <p:spPr>
          <a:xfrm>
            <a:off x="550800" y="5209050"/>
            <a:ext cx="6458400" cy="24120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lang="en-GB" dirty="0"/>
          </a:p>
          <a:p>
            <a:pPr marL="0" lvl="0" indent="0" algn="l" rtl="0">
              <a:spcBef>
                <a:spcPts val="0"/>
              </a:spcBef>
              <a:spcAft>
                <a:spcPts val="0"/>
              </a:spcAft>
              <a:buNone/>
            </a:pPr>
            <a:r>
              <a:rPr lang="en-GB" dirty="0"/>
              <a:t>WE NEED TO DO A LOT OF WORK ON RE-NEWABLE ENERGY.</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WE NEED TO START MONITORING THE CLASSROOMS FOR ENERGY USE</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NEWS LETTER?</a:t>
            </a:r>
            <a:endParaRPr dirty="0"/>
          </a:p>
        </p:txBody>
      </p:sp>
      <p:sp>
        <p:nvSpPr>
          <p:cNvPr id="24" name="TextBox 23"/>
          <p:cNvSpPr txBox="1">
            <a:spLocks/>
          </p:cNvSpPr>
          <p:nvPr/>
        </p:nvSpPr>
        <p:spPr>
          <a:xfrm>
            <a:off x="6346800" y="3393119"/>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pic>
        <p:nvPicPr>
          <p:cNvPr id="139" name="Google Shape;139;p17"/>
          <p:cNvPicPr preferRelativeResize="0"/>
          <p:nvPr/>
        </p:nvPicPr>
        <p:blipFill>
          <a:blip r:embed="rId6">
            <a:alphaModFix/>
          </a:blip>
          <a:stretch>
            <a:fillRect/>
          </a:stretch>
        </p:blipFill>
        <p:spPr>
          <a:xfrm>
            <a:off x="561600" y="3472182"/>
            <a:ext cx="422519" cy="426649"/>
          </a:xfrm>
          <a:prstGeom prst="rect">
            <a:avLst/>
          </a:prstGeom>
          <a:noFill/>
          <a:ln>
            <a:noFill/>
          </a:ln>
        </p:spPr>
      </p:pic>
      <p:sp>
        <p:nvSpPr>
          <p:cNvPr id="22" name="Google Shape;136;p17"/>
          <p:cNvSpPr txBox="1"/>
          <p:nvPr/>
        </p:nvSpPr>
        <p:spPr>
          <a:xfrm>
            <a:off x="1116000" y="3248094"/>
            <a:ext cx="5025900" cy="874825"/>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a:solidFill>
                  <a:schemeClr val="dk1"/>
                </a:solidFill>
              </a:rPr>
              <a:t>Visit three empty classrooms during break, lunch or assembly time (when they are empty), are the lights and interactive board switched off in every classroom?</a:t>
            </a:r>
            <a:endParaRPr sz="1300">
              <a:solidFill>
                <a:schemeClr val="dk1"/>
              </a:solidFill>
            </a:endParaRPr>
          </a:p>
        </p:txBody>
      </p:sp>
      <p:pic>
        <p:nvPicPr>
          <p:cNvPr id="138" name="Google Shape;138;p17"/>
          <p:cNvPicPr preferRelativeResize="0"/>
          <p:nvPr/>
        </p:nvPicPr>
        <p:blipFill>
          <a:blip r:embed="rId7">
            <a:alphaModFix/>
          </a:blip>
          <a:stretch>
            <a:fillRect/>
          </a:stretch>
        </p:blipFill>
        <p:spPr>
          <a:xfrm>
            <a:off x="561600" y="2414141"/>
            <a:ext cx="422519" cy="426649"/>
          </a:xfrm>
          <a:prstGeom prst="rect">
            <a:avLst/>
          </a:prstGeom>
          <a:noFill/>
          <a:ln>
            <a:noFill/>
          </a:ln>
        </p:spPr>
      </p:pic>
      <p:sp>
        <p:nvSpPr>
          <p:cNvPr id="21" name="Google Shape;136;p17"/>
          <p:cNvSpPr txBox="1"/>
          <p:nvPr/>
        </p:nvSpPr>
        <p:spPr>
          <a:xfrm>
            <a:off x="1116000" y="2190053"/>
            <a:ext cx="5025900" cy="874825"/>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a:solidFill>
                  <a:schemeClr val="dk1"/>
                </a:solidFill>
              </a:rPr>
              <a:t>Find your school’s site manager, has your school building been improved to save energy (e.g., double+ glazed windows, heating system, insulation etc.)?</a:t>
            </a:r>
            <a:endParaRPr sz="1300">
              <a:solidFill>
                <a:schemeClr val="dk1"/>
              </a:solidFill>
            </a:endParaRPr>
          </a:p>
        </p:txBody>
      </p:sp>
      <p:sp>
        <p:nvSpPr>
          <p:cNvPr id="25" name="TextBox 24"/>
          <p:cNvSpPr txBox="1">
            <a:spLocks/>
          </p:cNvSpPr>
          <p:nvPr/>
        </p:nvSpPr>
        <p:spPr>
          <a:xfrm>
            <a:off x="6346800" y="2335078"/>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grpSp>
        <p:nvGrpSpPr>
          <p:cNvPr id="27" name="Group 26"/>
          <p:cNvGrpSpPr/>
          <p:nvPr/>
        </p:nvGrpSpPr>
        <p:grpSpPr>
          <a:xfrm>
            <a:off x="695425" y="4850539"/>
            <a:ext cx="2343080" cy="722475"/>
            <a:chOff x="695425" y="4850539"/>
            <a:chExt cx="2343080" cy="722475"/>
          </a:xfrm>
        </p:grpSpPr>
        <p:pic>
          <p:nvPicPr>
            <p:cNvPr id="28" name="Google Shape;101;p15"/>
            <p:cNvPicPr preferRelativeResize="0"/>
            <p:nvPr/>
          </p:nvPicPr>
          <p:blipFill>
            <a:blip r:embed="rId8">
              <a:alphaModFix/>
            </a:blip>
            <a:stretch>
              <a:fillRect/>
            </a:stretch>
          </p:blipFill>
          <p:spPr>
            <a:xfrm>
              <a:off x="695425" y="4886925"/>
              <a:ext cx="2143125" cy="653425"/>
            </a:xfrm>
            <a:prstGeom prst="rect">
              <a:avLst/>
            </a:prstGeom>
            <a:noFill/>
            <a:ln>
              <a:noFill/>
            </a:ln>
          </p:spPr>
        </p:pic>
        <p:sp>
          <p:nvSpPr>
            <p:cNvPr id="30" name="Google Shape;102;p15"/>
            <p:cNvSpPr txBox="1"/>
            <p:nvPr/>
          </p:nvSpPr>
          <p:spPr>
            <a:xfrm>
              <a:off x="811605" y="4850539"/>
              <a:ext cx="2226900" cy="722475"/>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GB" sz="1300" b="1">
                  <a:solidFill>
                    <a:schemeClr val="dk1"/>
                  </a:solidFill>
                </a:rPr>
                <a:t>Our Ideas &amp; Thoughts </a:t>
              </a:r>
              <a:endParaRPr sz="1500" b="1"/>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57"/>
        <p:cNvGrpSpPr/>
        <p:nvPr/>
      </p:nvGrpSpPr>
      <p:grpSpPr>
        <a:xfrm>
          <a:off x="0" y="0"/>
          <a:ext cx="0" cy="0"/>
          <a:chOff x="0" y="0"/>
          <a:chExt cx="0" cy="0"/>
        </a:xfrm>
      </p:grpSpPr>
      <p:sp>
        <p:nvSpPr>
          <p:cNvPr id="26" name="TextBox 25"/>
          <p:cNvSpPr txBox="1"/>
          <p:nvPr/>
        </p:nvSpPr>
        <p:spPr>
          <a:xfrm>
            <a:off x="6210000" y="2208786"/>
            <a:ext cx="850113" cy="307777"/>
          </a:xfrm>
          <a:prstGeom prst="rect">
            <a:avLst/>
          </a:prstGeom>
          <a:noFill/>
        </p:spPr>
        <p:txBody>
          <a:bodyPr wrap="square" rtlCol="0">
            <a:spAutoFit/>
          </a:bodyPr>
          <a:lstStyle/>
          <a:p>
            <a:pPr algn="ctr"/>
            <a:r>
              <a:rPr lang="en-GB"/>
              <a:t>Y/N</a:t>
            </a:r>
          </a:p>
        </p:txBody>
      </p:sp>
      <p:sp>
        <p:nvSpPr>
          <p:cNvPr id="158" name="Google Shape;158;p18"/>
          <p:cNvSpPr txBox="1"/>
          <p:nvPr/>
        </p:nvSpPr>
        <p:spPr>
          <a:xfrm>
            <a:off x="636900" y="1217100"/>
            <a:ext cx="62862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800"/>
              <a:t>Global Citizenship</a:t>
            </a:r>
            <a:endParaRPr sz="4800"/>
          </a:p>
        </p:txBody>
      </p:sp>
      <p:cxnSp>
        <p:nvCxnSpPr>
          <p:cNvPr id="173" name="Google Shape;173;p18"/>
          <p:cNvCxnSpPr/>
          <p:nvPr/>
        </p:nvCxnSpPr>
        <p:spPr>
          <a:xfrm rot="10800000">
            <a:off x="666850" y="2362675"/>
            <a:ext cx="5638800" cy="0"/>
          </a:xfrm>
          <a:prstGeom prst="straightConnector1">
            <a:avLst/>
          </a:prstGeom>
          <a:noFill/>
          <a:ln w="19050" cap="flat" cmpd="sng">
            <a:solidFill>
              <a:srgbClr val="EA5A12"/>
            </a:solidFill>
            <a:prstDash val="solid"/>
            <a:round/>
            <a:headEnd type="none" w="med" len="med"/>
            <a:tailEnd type="none" w="med" len="med"/>
          </a:ln>
        </p:spPr>
      </p:cxnSp>
      <p:sp>
        <p:nvSpPr>
          <p:cNvPr id="159" name="Google Shape;159;p18"/>
          <p:cNvSpPr txBox="1"/>
          <p:nvPr/>
        </p:nvSpPr>
        <p:spPr>
          <a:xfrm>
            <a:off x="1114425" y="2740249"/>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Has your school raised money for a charity or cause in the last twelve months, or donated to a local foodbank?</a:t>
            </a:r>
            <a:endParaRPr sz="1300">
              <a:solidFill>
                <a:schemeClr val="dk1"/>
              </a:solidFill>
            </a:endParaRPr>
          </a:p>
        </p:txBody>
      </p:sp>
      <p:pic>
        <p:nvPicPr>
          <p:cNvPr id="160" name="Google Shape;160;p18"/>
          <p:cNvPicPr preferRelativeResize="0"/>
          <p:nvPr/>
        </p:nvPicPr>
        <p:blipFill>
          <a:blip r:embed="rId4">
            <a:alphaModFix/>
          </a:blip>
          <a:stretch>
            <a:fillRect/>
          </a:stretch>
        </p:blipFill>
        <p:spPr>
          <a:xfrm>
            <a:off x="561600" y="2819294"/>
            <a:ext cx="422519" cy="426654"/>
          </a:xfrm>
          <a:prstGeom prst="rect">
            <a:avLst/>
          </a:prstGeom>
          <a:noFill/>
          <a:ln>
            <a:noFill/>
          </a:ln>
        </p:spPr>
      </p:pic>
      <p:sp>
        <p:nvSpPr>
          <p:cNvPr id="28" name="TextBox 27"/>
          <p:cNvSpPr txBox="1">
            <a:spLocks/>
          </p:cNvSpPr>
          <p:nvPr/>
        </p:nvSpPr>
        <p:spPr>
          <a:xfrm>
            <a:off x="6346800" y="2740234"/>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pic>
        <p:nvPicPr>
          <p:cNvPr id="175" name="Google Shape;175;p18"/>
          <p:cNvPicPr preferRelativeResize="0"/>
          <p:nvPr/>
        </p:nvPicPr>
        <p:blipFill>
          <a:blip r:embed="rId5">
            <a:alphaModFix/>
          </a:blip>
          <a:stretch>
            <a:fillRect/>
          </a:stretch>
        </p:blipFill>
        <p:spPr>
          <a:xfrm>
            <a:off x="561600" y="8672249"/>
            <a:ext cx="422519" cy="427169"/>
          </a:xfrm>
          <a:prstGeom prst="rect">
            <a:avLst/>
          </a:prstGeom>
          <a:noFill/>
          <a:ln>
            <a:noFill/>
          </a:ln>
        </p:spPr>
      </p:pic>
      <p:sp>
        <p:nvSpPr>
          <p:cNvPr id="25" name="Google Shape;159;p18"/>
          <p:cNvSpPr txBox="1"/>
          <p:nvPr/>
        </p:nvSpPr>
        <p:spPr>
          <a:xfrm>
            <a:off x="1114425" y="8493433"/>
            <a:ext cx="5025900" cy="784800"/>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Does your school celebrate diversity by organising events and education around religious/cultural holidays, or events like Black History Month and Pride?</a:t>
            </a:r>
            <a:endParaRPr sz="1300">
              <a:solidFill>
                <a:schemeClr val="dk1"/>
              </a:solidFill>
            </a:endParaRPr>
          </a:p>
        </p:txBody>
      </p:sp>
      <p:sp>
        <p:nvSpPr>
          <p:cNvPr id="29" name="TextBox 28"/>
          <p:cNvSpPr txBox="1">
            <a:spLocks/>
          </p:cNvSpPr>
          <p:nvPr/>
        </p:nvSpPr>
        <p:spPr>
          <a:xfrm>
            <a:off x="6346800" y="8593446"/>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pic>
        <p:nvPicPr>
          <p:cNvPr id="161" name="Google Shape;161;p18"/>
          <p:cNvPicPr preferRelativeResize="0"/>
          <p:nvPr/>
        </p:nvPicPr>
        <p:blipFill>
          <a:blip r:embed="rId6">
            <a:alphaModFix/>
          </a:blip>
          <a:stretch>
            <a:fillRect/>
          </a:stretch>
        </p:blipFill>
        <p:spPr>
          <a:xfrm>
            <a:off x="561600" y="3744823"/>
            <a:ext cx="422519" cy="426654"/>
          </a:xfrm>
          <a:prstGeom prst="rect">
            <a:avLst/>
          </a:prstGeom>
          <a:noFill/>
          <a:ln>
            <a:noFill/>
          </a:ln>
        </p:spPr>
      </p:pic>
      <p:sp>
        <p:nvSpPr>
          <p:cNvPr id="20" name="Google Shape;159;p18"/>
          <p:cNvSpPr txBox="1"/>
          <p:nvPr/>
        </p:nvSpPr>
        <p:spPr>
          <a:xfrm>
            <a:off x="1114425" y="3665778"/>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Was any of this money raised for environmental, wildlife or animal welfare charities?</a:t>
            </a:r>
            <a:endParaRPr sz="1300">
              <a:solidFill>
                <a:schemeClr val="dk1"/>
              </a:solidFill>
            </a:endParaRPr>
          </a:p>
        </p:txBody>
      </p:sp>
      <p:sp>
        <p:nvSpPr>
          <p:cNvPr id="30" name="TextBox 29"/>
          <p:cNvSpPr txBox="1">
            <a:spLocks/>
          </p:cNvSpPr>
          <p:nvPr/>
        </p:nvSpPr>
        <p:spPr>
          <a:xfrm>
            <a:off x="6346800" y="3665763"/>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pic>
        <p:nvPicPr>
          <p:cNvPr id="162" name="Google Shape;162;p18"/>
          <p:cNvPicPr preferRelativeResize="0"/>
          <p:nvPr/>
        </p:nvPicPr>
        <p:blipFill>
          <a:blip r:embed="rId7">
            <a:alphaModFix/>
          </a:blip>
          <a:stretch>
            <a:fillRect/>
          </a:stretch>
        </p:blipFill>
        <p:spPr>
          <a:xfrm>
            <a:off x="561600" y="4770365"/>
            <a:ext cx="422519" cy="426654"/>
          </a:xfrm>
          <a:prstGeom prst="rect">
            <a:avLst/>
          </a:prstGeom>
          <a:noFill/>
          <a:ln>
            <a:noFill/>
          </a:ln>
        </p:spPr>
      </p:pic>
      <p:sp>
        <p:nvSpPr>
          <p:cNvPr id="21" name="Google Shape;159;p18"/>
          <p:cNvSpPr txBox="1"/>
          <p:nvPr/>
        </p:nvSpPr>
        <p:spPr>
          <a:xfrm>
            <a:off x="1114425" y="4591292"/>
            <a:ext cx="5025900" cy="784800"/>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Are young people allowed to take responsibility for planning fundraising events, or selecting which charities their fundraising supports?</a:t>
            </a:r>
            <a:endParaRPr sz="1300">
              <a:solidFill>
                <a:schemeClr val="dk1"/>
              </a:solidFill>
            </a:endParaRPr>
          </a:p>
        </p:txBody>
      </p:sp>
      <p:sp>
        <p:nvSpPr>
          <p:cNvPr id="31" name="TextBox 30"/>
          <p:cNvSpPr txBox="1">
            <a:spLocks/>
          </p:cNvSpPr>
          <p:nvPr/>
        </p:nvSpPr>
        <p:spPr>
          <a:xfrm>
            <a:off x="6346800" y="4691305"/>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pic>
        <p:nvPicPr>
          <p:cNvPr id="163" name="Google Shape;163;p18"/>
          <p:cNvPicPr preferRelativeResize="0"/>
          <p:nvPr/>
        </p:nvPicPr>
        <p:blipFill>
          <a:blip r:embed="rId8">
            <a:alphaModFix/>
          </a:blip>
          <a:stretch>
            <a:fillRect/>
          </a:stretch>
        </p:blipFill>
        <p:spPr>
          <a:xfrm>
            <a:off x="561600" y="5796166"/>
            <a:ext cx="422519" cy="426134"/>
          </a:xfrm>
          <a:prstGeom prst="rect">
            <a:avLst/>
          </a:prstGeom>
          <a:noFill/>
          <a:ln>
            <a:noFill/>
          </a:ln>
        </p:spPr>
      </p:pic>
      <p:sp>
        <p:nvSpPr>
          <p:cNvPr id="23" name="Google Shape;159;p18"/>
          <p:cNvSpPr txBox="1"/>
          <p:nvPr/>
        </p:nvSpPr>
        <p:spPr>
          <a:xfrm>
            <a:off x="1114425" y="5716861"/>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Does your school have links with any other schools in different countries?</a:t>
            </a:r>
            <a:endParaRPr sz="1300">
              <a:solidFill>
                <a:schemeClr val="dk1"/>
              </a:solidFill>
            </a:endParaRPr>
          </a:p>
        </p:txBody>
      </p:sp>
      <p:sp>
        <p:nvSpPr>
          <p:cNvPr id="32" name="TextBox 31"/>
          <p:cNvSpPr txBox="1">
            <a:spLocks/>
          </p:cNvSpPr>
          <p:nvPr/>
        </p:nvSpPr>
        <p:spPr>
          <a:xfrm>
            <a:off x="6305650" y="5716846"/>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pic>
        <p:nvPicPr>
          <p:cNvPr id="164" name="Google Shape;164;p18"/>
          <p:cNvPicPr preferRelativeResize="0"/>
          <p:nvPr/>
        </p:nvPicPr>
        <p:blipFill>
          <a:blip r:embed="rId9">
            <a:alphaModFix/>
          </a:blip>
          <a:stretch>
            <a:fillRect/>
          </a:stretch>
        </p:blipFill>
        <p:spPr>
          <a:xfrm>
            <a:off x="561600" y="6721695"/>
            <a:ext cx="422519" cy="426134"/>
          </a:xfrm>
          <a:prstGeom prst="rect">
            <a:avLst/>
          </a:prstGeom>
          <a:noFill/>
          <a:ln>
            <a:noFill/>
          </a:ln>
        </p:spPr>
      </p:pic>
      <p:sp>
        <p:nvSpPr>
          <p:cNvPr id="22" name="Google Shape;159;p18"/>
          <p:cNvSpPr txBox="1"/>
          <p:nvPr/>
        </p:nvSpPr>
        <p:spPr>
          <a:xfrm>
            <a:off x="1114425" y="6742417"/>
            <a:ext cx="5025900" cy="384690"/>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Has your school declared a climate emergency?</a:t>
            </a:r>
            <a:endParaRPr sz="1300">
              <a:solidFill>
                <a:schemeClr val="dk1"/>
              </a:solidFill>
            </a:endParaRPr>
          </a:p>
        </p:txBody>
      </p:sp>
      <p:sp>
        <p:nvSpPr>
          <p:cNvPr id="33" name="TextBox 32"/>
          <p:cNvSpPr txBox="1">
            <a:spLocks/>
          </p:cNvSpPr>
          <p:nvPr/>
        </p:nvSpPr>
        <p:spPr>
          <a:xfrm>
            <a:off x="6305650" y="6642375"/>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pic>
        <p:nvPicPr>
          <p:cNvPr id="165" name="Google Shape;165;p18"/>
          <p:cNvPicPr preferRelativeResize="0"/>
          <p:nvPr/>
        </p:nvPicPr>
        <p:blipFill>
          <a:blip r:embed="rId10">
            <a:alphaModFix/>
          </a:blip>
          <a:stretch>
            <a:fillRect/>
          </a:stretch>
        </p:blipFill>
        <p:spPr>
          <a:xfrm>
            <a:off x="561600" y="7646707"/>
            <a:ext cx="422519" cy="427169"/>
          </a:xfrm>
          <a:prstGeom prst="rect">
            <a:avLst/>
          </a:prstGeom>
          <a:noFill/>
          <a:ln>
            <a:noFill/>
          </a:ln>
        </p:spPr>
      </p:pic>
      <p:sp>
        <p:nvSpPr>
          <p:cNvPr id="24" name="Google Shape;159;p18"/>
          <p:cNvSpPr txBox="1"/>
          <p:nvPr/>
        </p:nvSpPr>
        <p:spPr>
          <a:xfrm>
            <a:off x="1114425" y="7567919"/>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In the past twelve months, have any young people in your school written to their local MP?</a:t>
            </a:r>
            <a:endParaRPr sz="1300">
              <a:solidFill>
                <a:schemeClr val="dk1"/>
              </a:solidFill>
            </a:endParaRPr>
          </a:p>
        </p:txBody>
      </p:sp>
      <p:sp>
        <p:nvSpPr>
          <p:cNvPr id="34" name="TextBox 33"/>
          <p:cNvSpPr txBox="1">
            <a:spLocks/>
          </p:cNvSpPr>
          <p:nvPr/>
        </p:nvSpPr>
        <p:spPr>
          <a:xfrm>
            <a:off x="6346800" y="7567904"/>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79"/>
        <p:cNvGrpSpPr/>
        <p:nvPr/>
      </p:nvGrpSpPr>
      <p:grpSpPr>
        <a:xfrm>
          <a:off x="0" y="0"/>
          <a:ext cx="0" cy="0"/>
          <a:chOff x="0" y="0"/>
          <a:chExt cx="0" cy="0"/>
        </a:xfrm>
      </p:grpSpPr>
      <p:sp>
        <p:nvSpPr>
          <p:cNvPr id="187" name="Google Shape;187;p19"/>
          <p:cNvSpPr txBox="1"/>
          <p:nvPr/>
        </p:nvSpPr>
        <p:spPr>
          <a:xfrm>
            <a:off x="550800" y="7964550"/>
            <a:ext cx="6458400" cy="1262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grpSp>
        <p:nvGrpSpPr>
          <p:cNvPr id="188" name="Google Shape;188;p19"/>
          <p:cNvGrpSpPr/>
          <p:nvPr/>
        </p:nvGrpSpPr>
        <p:grpSpPr>
          <a:xfrm>
            <a:off x="208325" y="8250150"/>
            <a:ext cx="690900" cy="690900"/>
            <a:chOff x="208325" y="8250150"/>
            <a:chExt cx="690900" cy="690900"/>
          </a:xfrm>
        </p:grpSpPr>
        <p:sp>
          <p:nvSpPr>
            <p:cNvPr id="189" name="Google Shape;189;p19"/>
            <p:cNvSpPr/>
            <p:nvPr/>
          </p:nvSpPr>
          <p:spPr>
            <a:xfrm>
              <a:off x="208325" y="8250150"/>
              <a:ext cx="690900" cy="690900"/>
            </a:xfrm>
            <a:prstGeom prst="ellipse">
              <a:avLst/>
            </a:prstGeom>
            <a:solidFill>
              <a:srgbClr val="F6B0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0" name="Google Shape;190;p19"/>
            <p:cNvPicPr preferRelativeResize="0"/>
            <p:nvPr/>
          </p:nvPicPr>
          <p:blipFill>
            <a:blip r:embed="rId4">
              <a:alphaModFix/>
            </a:blip>
            <a:stretch>
              <a:fillRect/>
            </a:stretch>
          </p:blipFill>
          <p:spPr>
            <a:xfrm>
              <a:off x="335985" y="8324345"/>
              <a:ext cx="435446" cy="542371"/>
            </a:xfrm>
            <a:prstGeom prst="rect">
              <a:avLst/>
            </a:prstGeom>
            <a:noFill/>
            <a:ln>
              <a:noFill/>
            </a:ln>
          </p:spPr>
        </p:pic>
      </p:grpSp>
      <p:sp>
        <p:nvSpPr>
          <p:cNvPr id="191" name="Google Shape;191;p19"/>
          <p:cNvSpPr txBox="1"/>
          <p:nvPr/>
        </p:nvSpPr>
        <p:spPr>
          <a:xfrm>
            <a:off x="1022400" y="7958335"/>
            <a:ext cx="6016500" cy="1317253"/>
          </a:xfrm>
          <a:prstGeom prst="rect">
            <a:avLst/>
          </a:prstGeom>
          <a:noFill/>
          <a:ln>
            <a:noFill/>
          </a:ln>
        </p:spPr>
        <p:txBody>
          <a:bodyPr spcFirstLastPara="1" wrap="square" lIns="91425" tIns="91425" rIns="91425" bIns="91425" anchor="t" anchorCtr="0">
            <a:spAutoFit/>
          </a:bodyPr>
          <a:lstStyle/>
          <a:p>
            <a:pPr lvl="0">
              <a:lnSpc>
                <a:spcPct val="115000"/>
              </a:lnSpc>
            </a:pPr>
            <a:r>
              <a:rPr lang="en-GB" sz="1600">
                <a:solidFill>
                  <a:schemeClr val="dk1"/>
                </a:solidFill>
              </a:rPr>
              <a:t>From 2010 – 2019 weather-related events displaced an estimated </a:t>
            </a:r>
            <a:r>
              <a:rPr lang="en-GB" sz="1600" b="1">
                <a:solidFill>
                  <a:schemeClr val="dk1"/>
                </a:solidFill>
              </a:rPr>
              <a:t>23.1 million people each year</a:t>
            </a:r>
            <a:r>
              <a:rPr lang="en-GB" sz="1600">
                <a:solidFill>
                  <a:schemeClr val="dk1"/>
                </a:solidFill>
              </a:rPr>
              <a:t>, unfortunately most refugees come from countries that are the </a:t>
            </a:r>
            <a:r>
              <a:rPr lang="en-GB" sz="1600" b="1">
                <a:solidFill>
                  <a:schemeClr val="dk1"/>
                </a:solidFill>
              </a:rPr>
              <a:t>most vulnerable</a:t>
            </a:r>
            <a:r>
              <a:rPr lang="en-GB" sz="1600">
                <a:solidFill>
                  <a:schemeClr val="dk1"/>
                </a:solidFill>
              </a:rPr>
              <a:t> and least ready to adapt to the impacts of climate change. </a:t>
            </a:r>
            <a:endParaRPr sz="1600">
              <a:solidFill>
                <a:schemeClr val="dk1"/>
              </a:solidFill>
            </a:endParaRPr>
          </a:p>
        </p:txBody>
      </p:sp>
      <p:sp>
        <p:nvSpPr>
          <p:cNvPr id="193" name="Google Shape;193;p19"/>
          <p:cNvSpPr txBox="1"/>
          <p:nvPr/>
        </p:nvSpPr>
        <p:spPr>
          <a:xfrm>
            <a:off x="5194350" y="4406400"/>
            <a:ext cx="115245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dk1"/>
                </a:solidFill>
              </a:rPr>
              <a:t>Total Score</a:t>
            </a:r>
            <a:endParaRPr sz="700">
              <a:solidFill>
                <a:schemeClr val="dk1"/>
              </a:solidFill>
            </a:endParaRPr>
          </a:p>
        </p:txBody>
      </p:sp>
      <p:sp>
        <p:nvSpPr>
          <p:cNvPr id="194" name="Google Shape;194;p19"/>
          <p:cNvSpPr txBox="1"/>
          <p:nvPr/>
        </p:nvSpPr>
        <p:spPr>
          <a:xfrm>
            <a:off x="550800" y="5209050"/>
            <a:ext cx="6458400" cy="22680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r>
              <a:rPr lang="en-GB" dirty="0"/>
              <a:t>SPEAK WITH CHEF ABOUT THE FOOD WE USE IN THE SCHOOL</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DEVELOP A LINK WITH A SCHOOL IN ANOTHER COUNTRY TO DISCUSS ECO - WARRIORS</a:t>
            </a:r>
            <a:endParaRPr dirty="0"/>
          </a:p>
        </p:txBody>
      </p:sp>
      <p:grpSp>
        <p:nvGrpSpPr>
          <p:cNvPr id="23" name="Group 22"/>
          <p:cNvGrpSpPr/>
          <p:nvPr/>
        </p:nvGrpSpPr>
        <p:grpSpPr>
          <a:xfrm>
            <a:off x="695425" y="4850539"/>
            <a:ext cx="2343080" cy="722475"/>
            <a:chOff x="695425" y="4850539"/>
            <a:chExt cx="2343080" cy="722475"/>
          </a:xfrm>
        </p:grpSpPr>
        <p:pic>
          <p:nvPicPr>
            <p:cNvPr id="24" name="Google Shape;101;p15"/>
            <p:cNvPicPr preferRelativeResize="0"/>
            <p:nvPr/>
          </p:nvPicPr>
          <p:blipFill>
            <a:blip r:embed="rId5">
              <a:alphaModFix/>
            </a:blip>
            <a:stretch>
              <a:fillRect/>
            </a:stretch>
          </p:blipFill>
          <p:spPr>
            <a:xfrm>
              <a:off x="695425" y="4886925"/>
              <a:ext cx="2143125" cy="653425"/>
            </a:xfrm>
            <a:prstGeom prst="rect">
              <a:avLst/>
            </a:prstGeom>
            <a:noFill/>
            <a:ln>
              <a:noFill/>
            </a:ln>
          </p:spPr>
        </p:pic>
        <p:sp>
          <p:nvSpPr>
            <p:cNvPr id="25" name="Google Shape;102;p15"/>
            <p:cNvSpPr txBox="1"/>
            <p:nvPr/>
          </p:nvSpPr>
          <p:spPr>
            <a:xfrm>
              <a:off x="811605" y="4850539"/>
              <a:ext cx="2226900" cy="722475"/>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GB" sz="1300" b="1">
                  <a:solidFill>
                    <a:schemeClr val="dk1"/>
                  </a:solidFill>
                </a:rPr>
                <a:t>Our Ideas &amp; Thoughts </a:t>
              </a:r>
              <a:endParaRPr sz="1500" b="1"/>
            </a:p>
          </p:txBody>
        </p:sp>
      </p:grpSp>
      <p:sp>
        <p:nvSpPr>
          <p:cNvPr id="180" name="Google Shape;180;p19"/>
          <p:cNvSpPr txBox="1"/>
          <p:nvPr/>
        </p:nvSpPr>
        <p:spPr>
          <a:xfrm>
            <a:off x="1116000" y="1362075"/>
            <a:ext cx="5025900" cy="874825"/>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a:solidFill>
                  <a:schemeClr val="dk1"/>
                </a:solidFill>
              </a:rPr>
              <a:t>Approach three different members of teaching staff (not the Eco-Coordinator), can any of them name one of the Sustainable Development Goals?</a:t>
            </a:r>
            <a:endParaRPr sz="1300">
              <a:solidFill>
                <a:schemeClr val="dk1"/>
              </a:solidFill>
            </a:endParaRPr>
          </a:p>
        </p:txBody>
      </p:sp>
      <p:pic>
        <p:nvPicPr>
          <p:cNvPr id="181" name="Google Shape;181;p19"/>
          <p:cNvPicPr preferRelativeResize="0"/>
          <p:nvPr/>
        </p:nvPicPr>
        <p:blipFill>
          <a:blip r:embed="rId6">
            <a:alphaModFix/>
          </a:blip>
          <a:stretch>
            <a:fillRect/>
          </a:stretch>
        </p:blipFill>
        <p:spPr>
          <a:xfrm>
            <a:off x="561600" y="1585903"/>
            <a:ext cx="422519" cy="427169"/>
          </a:xfrm>
          <a:prstGeom prst="rect">
            <a:avLst/>
          </a:prstGeom>
          <a:noFill/>
          <a:ln>
            <a:noFill/>
          </a:ln>
        </p:spPr>
      </p:pic>
      <p:sp>
        <p:nvSpPr>
          <p:cNvPr id="26" name="TextBox 25"/>
          <p:cNvSpPr txBox="1">
            <a:spLocks/>
          </p:cNvSpPr>
          <p:nvPr/>
        </p:nvSpPr>
        <p:spPr>
          <a:xfrm>
            <a:off x="6346800" y="1507100"/>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pic>
        <p:nvPicPr>
          <p:cNvPr id="183" name="Google Shape;183;p19"/>
          <p:cNvPicPr preferRelativeResize="0"/>
          <p:nvPr/>
        </p:nvPicPr>
        <p:blipFill>
          <a:blip r:embed="rId7">
            <a:alphaModFix/>
          </a:blip>
          <a:stretch>
            <a:fillRect/>
          </a:stretch>
        </p:blipFill>
        <p:spPr>
          <a:xfrm>
            <a:off x="561600" y="3562936"/>
            <a:ext cx="422519" cy="426649"/>
          </a:xfrm>
          <a:prstGeom prst="rect">
            <a:avLst/>
          </a:prstGeom>
          <a:noFill/>
          <a:ln>
            <a:noFill/>
          </a:ln>
        </p:spPr>
      </p:pic>
      <p:sp>
        <p:nvSpPr>
          <p:cNvPr id="21" name="Google Shape;180;p19"/>
          <p:cNvSpPr txBox="1"/>
          <p:nvPr/>
        </p:nvSpPr>
        <p:spPr>
          <a:xfrm>
            <a:off x="1116000" y="3453879"/>
            <a:ext cx="5025900" cy="644762"/>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a:solidFill>
                  <a:schemeClr val="dk1"/>
                </a:solidFill>
              </a:rPr>
              <a:t>With permission and Eco-Coordinator supervision check the tea, coffee and biscuits in the staff room, are any of them Fair Trade?</a:t>
            </a:r>
            <a:endParaRPr sz="1300">
              <a:solidFill>
                <a:schemeClr val="dk1"/>
              </a:solidFill>
            </a:endParaRPr>
          </a:p>
        </p:txBody>
      </p:sp>
      <p:sp>
        <p:nvSpPr>
          <p:cNvPr id="27" name="TextBox 26"/>
          <p:cNvSpPr txBox="1">
            <a:spLocks/>
          </p:cNvSpPr>
          <p:nvPr/>
        </p:nvSpPr>
        <p:spPr>
          <a:xfrm>
            <a:off x="6346800" y="3483873"/>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pic>
        <p:nvPicPr>
          <p:cNvPr id="182" name="Google Shape;182;p19"/>
          <p:cNvPicPr preferRelativeResize="0"/>
          <p:nvPr/>
        </p:nvPicPr>
        <p:blipFill>
          <a:blip r:embed="rId8">
            <a:alphaModFix/>
          </a:blip>
          <a:stretch>
            <a:fillRect/>
          </a:stretch>
        </p:blipFill>
        <p:spPr>
          <a:xfrm>
            <a:off x="561600" y="2632065"/>
            <a:ext cx="422519" cy="426649"/>
          </a:xfrm>
          <a:prstGeom prst="rect">
            <a:avLst/>
          </a:prstGeom>
          <a:noFill/>
          <a:ln>
            <a:noFill/>
          </a:ln>
        </p:spPr>
      </p:pic>
      <p:sp>
        <p:nvSpPr>
          <p:cNvPr id="20" name="Google Shape;180;p19"/>
          <p:cNvSpPr txBox="1"/>
          <p:nvPr/>
        </p:nvSpPr>
        <p:spPr>
          <a:xfrm>
            <a:off x="1116000" y="2407977"/>
            <a:ext cx="5025900" cy="874825"/>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a:solidFill>
                  <a:schemeClr val="dk1"/>
                </a:solidFill>
              </a:rPr>
              <a:t>Speak to staff members in the school canteen, can they find three different items of food with green/ethical labelling e.g., Fair Trade, Rainforest Alliance, Red Tractor etc.? </a:t>
            </a:r>
            <a:endParaRPr sz="1300">
              <a:solidFill>
                <a:schemeClr val="dk1"/>
              </a:solidFill>
            </a:endParaRPr>
          </a:p>
        </p:txBody>
      </p:sp>
      <p:sp>
        <p:nvSpPr>
          <p:cNvPr id="28" name="TextBox 27"/>
          <p:cNvSpPr txBox="1">
            <a:spLocks/>
          </p:cNvSpPr>
          <p:nvPr/>
        </p:nvSpPr>
        <p:spPr>
          <a:xfrm>
            <a:off x="6346800" y="2553002"/>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sp>
        <p:nvSpPr>
          <p:cNvPr id="32" name="TextBox 31"/>
          <p:cNvSpPr txBox="1">
            <a:spLocks/>
          </p:cNvSpPr>
          <p:nvPr/>
        </p:nvSpPr>
        <p:spPr>
          <a:xfrm>
            <a:off x="6346800" y="4312800"/>
            <a:ext cx="576000" cy="584775"/>
          </a:xfrm>
          <a:prstGeom prst="rect">
            <a:avLst/>
          </a:prstGeom>
          <a:noFill/>
          <a:ln w="38100">
            <a:solidFill>
              <a:srgbClr val="F39200"/>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6</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01"/>
        <p:cNvGrpSpPr/>
        <p:nvPr/>
      </p:nvGrpSpPr>
      <p:grpSpPr>
        <a:xfrm>
          <a:off x="0" y="0"/>
          <a:ext cx="0" cy="0"/>
          <a:chOff x="0" y="0"/>
          <a:chExt cx="0" cy="0"/>
        </a:xfrm>
      </p:grpSpPr>
      <p:sp>
        <p:nvSpPr>
          <p:cNvPr id="202" name="Google Shape;202;p20"/>
          <p:cNvSpPr txBox="1"/>
          <p:nvPr/>
        </p:nvSpPr>
        <p:spPr>
          <a:xfrm>
            <a:off x="636900" y="1217100"/>
            <a:ext cx="62862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800"/>
              <a:t>Healthy Living</a:t>
            </a:r>
            <a:endParaRPr sz="4800"/>
          </a:p>
        </p:txBody>
      </p:sp>
      <p:cxnSp>
        <p:nvCxnSpPr>
          <p:cNvPr id="217" name="Google Shape;217;p20"/>
          <p:cNvCxnSpPr/>
          <p:nvPr/>
        </p:nvCxnSpPr>
        <p:spPr>
          <a:xfrm rot="10800000">
            <a:off x="666850" y="2362675"/>
            <a:ext cx="5638800" cy="0"/>
          </a:xfrm>
          <a:prstGeom prst="straightConnector1">
            <a:avLst/>
          </a:prstGeom>
          <a:noFill/>
          <a:ln w="19050" cap="flat" cmpd="sng">
            <a:solidFill>
              <a:srgbClr val="EA5A12"/>
            </a:solidFill>
            <a:prstDash val="solid"/>
            <a:round/>
            <a:headEnd type="none" w="med" len="med"/>
            <a:tailEnd type="none" w="med" len="med"/>
          </a:ln>
        </p:spPr>
      </p:cxnSp>
      <p:sp>
        <p:nvSpPr>
          <p:cNvPr id="20" name="TextBox 19"/>
          <p:cNvSpPr txBox="1"/>
          <p:nvPr/>
        </p:nvSpPr>
        <p:spPr>
          <a:xfrm>
            <a:off x="6210000" y="2208786"/>
            <a:ext cx="850113" cy="307777"/>
          </a:xfrm>
          <a:prstGeom prst="rect">
            <a:avLst/>
          </a:prstGeom>
          <a:noFill/>
        </p:spPr>
        <p:txBody>
          <a:bodyPr wrap="square" rtlCol="0">
            <a:spAutoFit/>
          </a:bodyPr>
          <a:lstStyle/>
          <a:p>
            <a:pPr algn="ctr"/>
            <a:r>
              <a:rPr lang="en-GB"/>
              <a:t>Y/N</a:t>
            </a:r>
          </a:p>
        </p:txBody>
      </p:sp>
      <p:sp>
        <p:nvSpPr>
          <p:cNvPr id="203" name="Google Shape;203;p20"/>
          <p:cNvSpPr txBox="1"/>
          <p:nvPr/>
        </p:nvSpPr>
        <p:spPr>
          <a:xfrm>
            <a:off x="1116000" y="2777517"/>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Does your school teach young people how to grow fruit, vegetables and herbs?</a:t>
            </a:r>
            <a:endParaRPr sz="1300">
              <a:solidFill>
                <a:schemeClr val="dk1"/>
              </a:solidFill>
            </a:endParaRPr>
          </a:p>
        </p:txBody>
      </p:sp>
      <p:pic>
        <p:nvPicPr>
          <p:cNvPr id="204" name="Google Shape;204;p20"/>
          <p:cNvPicPr preferRelativeResize="0"/>
          <p:nvPr/>
        </p:nvPicPr>
        <p:blipFill>
          <a:blip r:embed="rId4">
            <a:alphaModFix/>
          </a:blip>
          <a:stretch>
            <a:fillRect/>
          </a:stretch>
        </p:blipFill>
        <p:spPr>
          <a:xfrm>
            <a:off x="561600" y="2856562"/>
            <a:ext cx="422519" cy="426654"/>
          </a:xfrm>
          <a:prstGeom prst="rect">
            <a:avLst/>
          </a:prstGeom>
          <a:noFill/>
          <a:ln>
            <a:noFill/>
          </a:ln>
        </p:spPr>
      </p:pic>
      <p:sp>
        <p:nvSpPr>
          <p:cNvPr id="21" name="TextBox 20"/>
          <p:cNvSpPr txBox="1">
            <a:spLocks/>
          </p:cNvSpPr>
          <p:nvPr/>
        </p:nvSpPr>
        <p:spPr>
          <a:xfrm>
            <a:off x="6346800" y="2777502"/>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pic>
        <p:nvPicPr>
          <p:cNvPr id="205" name="Google Shape;205;p20"/>
          <p:cNvPicPr preferRelativeResize="0"/>
          <p:nvPr/>
        </p:nvPicPr>
        <p:blipFill>
          <a:blip r:embed="rId5">
            <a:alphaModFix/>
          </a:blip>
          <a:stretch>
            <a:fillRect/>
          </a:stretch>
        </p:blipFill>
        <p:spPr>
          <a:xfrm>
            <a:off x="561600" y="3763108"/>
            <a:ext cx="422519" cy="426654"/>
          </a:xfrm>
          <a:prstGeom prst="rect">
            <a:avLst/>
          </a:prstGeom>
          <a:noFill/>
          <a:ln>
            <a:noFill/>
          </a:ln>
        </p:spPr>
      </p:pic>
      <p:sp>
        <p:nvSpPr>
          <p:cNvPr id="23" name="TextBox 22"/>
          <p:cNvSpPr txBox="1">
            <a:spLocks/>
          </p:cNvSpPr>
          <p:nvPr/>
        </p:nvSpPr>
        <p:spPr>
          <a:xfrm>
            <a:off x="6346800" y="3684048"/>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sp>
        <p:nvSpPr>
          <p:cNvPr id="29" name="Google Shape;203;p20"/>
          <p:cNvSpPr txBox="1"/>
          <p:nvPr/>
        </p:nvSpPr>
        <p:spPr>
          <a:xfrm>
            <a:off x="1116000" y="3684063"/>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Does your school canteen ever use plants grown on site as ingredients?</a:t>
            </a:r>
            <a:endParaRPr sz="1300">
              <a:solidFill>
                <a:schemeClr val="dk1"/>
              </a:solidFill>
            </a:endParaRPr>
          </a:p>
        </p:txBody>
      </p:sp>
      <p:pic>
        <p:nvPicPr>
          <p:cNvPr id="206" name="Google Shape;206;p20"/>
          <p:cNvPicPr preferRelativeResize="0"/>
          <p:nvPr/>
        </p:nvPicPr>
        <p:blipFill>
          <a:blip r:embed="rId6">
            <a:alphaModFix/>
          </a:blip>
          <a:stretch>
            <a:fillRect/>
          </a:stretch>
        </p:blipFill>
        <p:spPr>
          <a:xfrm>
            <a:off x="561600" y="4669653"/>
            <a:ext cx="422519" cy="426654"/>
          </a:xfrm>
          <a:prstGeom prst="rect">
            <a:avLst/>
          </a:prstGeom>
          <a:noFill/>
          <a:ln>
            <a:noFill/>
          </a:ln>
        </p:spPr>
      </p:pic>
      <p:sp>
        <p:nvSpPr>
          <p:cNvPr id="24" name="TextBox 23"/>
          <p:cNvSpPr txBox="1">
            <a:spLocks/>
          </p:cNvSpPr>
          <p:nvPr/>
        </p:nvSpPr>
        <p:spPr>
          <a:xfrm>
            <a:off x="6346800" y="4590593"/>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sp>
        <p:nvSpPr>
          <p:cNvPr id="30" name="Google Shape;203;p20"/>
          <p:cNvSpPr txBox="1"/>
          <p:nvPr/>
        </p:nvSpPr>
        <p:spPr>
          <a:xfrm>
            <a:off x="1116000" y="4690635"/>
            <a:ext cx="5025900" cy="384690"/>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Does your school menu have plant-based options every day?</a:t>
            </a:r>
            <a:endParaRPr sz="1300">
              <a:solidFill>
                <a:schemeClr val="dk1"/>
              </a:solidFill>
            </a:endParaRPr>
          </a:p>
        </p:txBody>
      </p:sp>
      <p:pic>
        <p:nvPicPr>
          <p:cNvPr id="207" name="Google Shape;207;p20"/>
          <p:cNvPicPr preferRelativeResize="0"/>
          <p:nvPr/>
        </p:nvPicPr>
        <p:blipFill>
          <a:blip r:embed="rId7">
            <a:alphaModFix/>
          </a:blip>
          <a:stretch>
            <a:fillRect/>
          </a:stretch>
        </p:blipFill>
        <p:spPr>
          <a:xfrm>
            <a:off x="561600" y="5676471"/>
            <a:ext cx="422519" cy="426134"/>
          </a:xfrm>
          <a:prstGeom prst="rect">
            <a:avLst/>
          </a:prstGeom>
          <a:noFill/>
          <a:ln>
            <a:noFill/>
          </a:ln>
        </p:spPr>
      </p:pic>
      <p:sp>
        <p:nvSpPr>
          <p:cNvPr id="25" name="TextBox 24"/>
          <p:cNvSpPr txBox="1">
            <a:spLocks/>
          </p:cNvSpPr>
          <p:nvPr/>
        </p:nvSpPr>
        <p:spPr>
          <a:xfrm>
            <a:off x="6346800" y="5597151"/>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sp>
        <p:nvSpPr>
          <p:cNvPr id="31" name="Google Shape;203;p20"/>
          <p:cNvSpPr txBox="1"/>
          <p:nvPr/>
        </p:nvSpPr>
        <p:spPr>
          <a:xfrm>
            <a:off x="1116000" y="5497138"/>
            <a:ext cx="5025900" cy="784800"/>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Are plant-based options encouraged at lunch times, for example are they at the top of the menu, near the start of the queue or labelled planet-friendly?</a:t>
            </a:r>
            <a:endParaRPr sz="1300">
              <a:solidFill>
                <a:schemeClr val="dk1"/>
              </a:solidFill>
            </a:endParaRPr>
          </a:p>
        </p:txBody>
      </p:sp>
      <p:pic>
        <p:nvPicPr>
          <p:cNvPr id="208" name="Google Shape;208;p20"/>
          <p:cNvPicPr preferRelativeResize="0"/>
          <p:nvPr/>
        </p:nvPicPr>
        <p:blipFill>
          <a:blip r:embed="rId8">
            <a:alphaModFix/>
          </a:blip>
          <a:stretch>
            <a:fillRect/>
          </a:stretch>
        </p:blipFill>
        <p:spPr>
          <a:xfrm>
            <a:off x="561600" y="6683028"/>
            <a:ext cx="422519" cy="426134"/>
          </a:xfrm>
          <a:prstGeom prst="rect">
            <a:avLst/>
          </a:prstGeom>
          <a:noFill/>
          <a:ln>
            <a:noFill/>
          </a:ln>
        </p:spPr>
      </p:pic>
      <p:sp>
        <p:nvSpPr>
          <p:cNvPr id="26" name="TextBox 25"/>
          <p:cNvSpPr txBox="1">
            <a:spLocks/>
          </p:cNvSpPr>
          <p:nvPr/>
        </p:nvSpPr>
        <p:spPr>
          <a:xfrm>
            <a:off x="6346800" y="6603708"/>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sp>
        <p:nvSpPr>
          <p:cNvPr id="32" name="Google Shape;203;p20"/>
          <p:cNvSpPr txBox="1"/>
          <p:nvPr/>
        </p:nvSpPr>
        <p:spPr>
          <a:xfrm>
            <a:off x="1116000" y="6603723"/>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Does your school regularly have meat-free days, or does it have termly meat-free weeks?</a:t>
            </a:r>
            <a:endParaRPr sz="1300">
              <a:solidFill>
                <a:schemeClr val="dk1"/>
              </a:solidFill>
            </a:endParaRPr>
          </a:p>
        </p:txBody>
      </p:sp>
      <p:pic>
        <p:nvPicPr>
          <p:cNvPr id="209" name="Google Shape;209;p20"/>
          <p:cNvPicPr preferRelativeResize="0"/>
          <p:nvPr/>
        </p:nvPicPr>
        <p:blipFill>
          <a:blip r:embed="rId9">
            <a:alphaModFix/>
          </a:blip>
          <a:stretch>
            <a:fillRect/>
          </a:stretch>
        </p:blipFill>
        <p:spPr>
          <a:xfrm>
            <a:off x="561600" y="7589056"/>
            <a:ext cx="422519" cy="427169"/>
          </a:xfrm>
          <a:prstGeom prst="rect">
            <a:avLst/>
          </a:prstGeom>
          <a:noFill/>
          <a:ln>
            <a:noFill/>
          </a:ln>
        </p:spPr>
      </p:pic>
      <p:sp>
        <p:nvSpPr>
          <p:cNvPr id="27" name="TextBox 26"/>
          <p:cNvSpPr txBox="1">
            <a:spLocks/>
          </p:cNvSpPr>
          <p:nvPr/>
        </p:nvSpPr>
        <p:spPr>
          <a:xfrm>
            <a:off x="6346800" y="7510253"/>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N</a:t>
            </a:r>
          </a:p>
        </p:txBody>
      </p:sp>
      <p:sp>
        <p:nvSpPr>
          <p:cNvPr id="33" name="Google Shape;203;p20"/>
          <p:cNvSpPr txBox="1"/>
          <p:nvPr/>
        </p:nvSpPr>
        <p:spPr>
          <a:xfrm>
            <a:off x="1116000" y="7510268"/>
            <a:ext cx="5025900" cy="584745"/>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In the past twelve months, have young people worked with canteen staff to help plan healthy, new menu items?</a:t>
            </a:r>
            <a:endParaRPr sz="1300">
              <a:solidFill>
                <a:schemeClr val="dk1"/>
              </a:solidFill>
            </a:endParaRPr>
          </a:p>
        </p:txBody>
      </p:sp>
      <p:pic>
        <p:nvPicPr>
          <p:cNvPr id="219" name="Google Shape;219;p20"/>
          <p:cNvPicPr preferRelativeResize="0"/>
          <p:nvPr/>
        </p:nvPicPr>
        <p:blipFill>
          <a:blip r:embed="rId10">
            <a:alphaModFix/>
          </a:blip>
          <a:stretch>
            <a:fillRect/>
          </a:stretch>
        </p:blipFill>
        <p:spPr>
          <a:xfrm>
            <a:off x="561600" y="8595616"/>
            <a:ext cx="422519" cy="427169"/>
          </a:xfrm>
          <a:prstGeom prst="rect">
            <a:avLst/>
          </a:prstGeom>
          <a:noFill/>
          <a:ln>
            <a:noFill/>
          </a:ln>
        </p:spPr>
      </p:pic>
      <p:sp>
        <p:nvSpPr>
          <p:cNvPr id="22" name="TextBox 21"/>
          <p:cNvSpPr txBox="1">
            <a:spLocks/>
          </p:cNvSpPr>
          <p:nvPr/>
        </p:nvSpPr>
        <p:spPr>
          <a:xfrm>
            <a:off x="6346800" y="8516813"/>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sp>
        <p:nvSpPr>
          <p:cNvPr id="34" name="Google Shape;203;p20"/>
          <p:cNvSpPr txBox="1"/>
          <p:nvPr/>
        </p:nvSpPr>
        <p:spPr>
          <a:xfrm>
            <a:off x="1116000" y="8416800"/>
            <a:ext cx="5025900" cy="784800"/>
          </a:xfrm>
          <a:prstGeom prst="rect">
            <a:avLst/>
          </a:prstGeom>
          <a:noFill/>
          <a:ln>
            <a:noFill/>
          </a:ln>
        </p:spPr>
        <p:txBody>
          <a:bodyPr spcFirstLastPara="1" wrap="square" lIns="91425" tIns="91425" rIns="91425" bIns="91425" anchor="t" anchorCtr="0">
            <a:spAutoFit/>
          </a:bodyPr>
          <a:lstStyle/>
          <a:p>
            <a:pPr lvl="0"/>
            <a:r>
              <a:rPr lang="en-GB" sz="1300">
                <a:solidFill>
                  <a:schemeClr val="dk1"/>
                </a:solidFill>
              </a:rPr>
              <a:t>Does your school provide information to parents/guardians or students about what a healthy plate or healthy packed-lunch should look like?</a:t>
            </a:r>
            <a:endParaRPr sz="13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23"/>
        <p:cNvGrpSpPr/>
        <p:nvPr/>
      </p:nvGrpSpPr>
      <p:grpSpPr>
        <a:xfrm>
          <a:off x="0" y="0"/>
          <a:ext cx="0" cy="0"/>
          <a:chOff x="0" y="0"/>
          <a:chExt cx="0" cy="0"/>
        </a:xfrm>
      </p:grpSpPr>
      <p:sp>
        <p:nvSpPr>
          <p:cNvPr id="231" name="Google Shape;231;p21"/>
          <p:cNvSpPr txBox="1"/>
          <p:nvPr/>
        </p:nvSpPr>
        <p:spPr>
          <a:xfrm>
            <a:off x="550800" y="7964550"/>
            <a:ext cx="6458400" cy="1262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grpSp>
        <p:nvGrpSpPr>
          <p:cNvPr id="232" name="Google Shape;232;p21"/>
          <p:cNvGrpSpPr/>
          <p:nvPr/>
        </p:nvGrpSpPr>
        <p:grpSpPr>
          <a:xfrm>
            <a:off x="208325" y="8250150"/>
            <a:ext cx="690900" cy="690900"/>
            <a:chOff x="208325" y="8250150"/>
            <a:chExt cx="690900" cy="690900"/>
          </a:xfrm>
        </p:grpSpPr>
        <p:sp>
          <p:nvSpPr>
            <p:cNvPr id="233" name="Google Shape;233;p21"/>
            <p:cNvSpPr/>
            <p:nvPr/>
          </p:nvSpPr>
          <p:spPr>
            <a:xfrm>
              <a:off x="208325" y="8250150"/>
              <a:ext cx="690900" cy="690900"/>
            </a:xfrm>
            <a:prstGeom prst="ellipse">
              <a:avLst/>
            </a:prstGeom>
            <a:solidFill>
              <a:srgbClr val="F6B0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4" name="Google Shape;234;p21"/>
            <p:cNvPicPr preferRelativeResize="0"/>
            <p:nvPr/>
          </p:nvPicPr>
          <p:blipFill>
            <a:blip r:embed="rId4">
              <a:alphaModFix/>
            </a:blip>
            <a:stretch>
              <a:fillRect/>
            </a:stretch>
          </p:blipFill>
          <p:spPr>
            <a:xfrm>
              <a:off x="335985" y="8324345"/>
              <a:ext cx="435446" cy="542371"/>
            </a:xfrm>
            <a:prstGeom prst="rect">
              <a:avLst/>
            </a:prstGeom>
            <a:noFill/>
            <a:ln>
              <a:noFill/>
            </a:ln>
          </p:spPr>
        </p:pic>
      </p:grpSp>
      <p:sp>
        <p:nvSpPr>
          <p:cNvPr id="235" name="Google Shape;235;p21"/>
          <p:cNvSpPr txBox="1"/>
          <p:nvPr/>
        </p:nvSpPr>
        <p:spPr>
          <a:xfrm>
            <a:off x="1022400" y="7964550"/>
            <a:ext cx="5596800" cy="1317253"/>
          </a:xfrm>
          <a:prstGeom prst="rect">
            <a:avLst/>
          </a:prstGeom>
          <a:noFill/>
          <a:ln>
            <a:noFill/>
          </a:ln>
        </p:spPr>
        <p:txBody>
          <a:bodyPr spcFirstLastPara="1" wrap="square" lIns="91425" tIns="91425" rIns="91425" bIns="91425" anchor="t" anchorCtr="0">
            <a:spAutoFit/>
          </a:bodyPr>
          <a:lstStyle/>
          <a:p>
            <a:pPr lvl="0">
              <a:lnSpc>
                <a:spcPct val="115000"/>
              </a:lnSpc>
            </a:pPr>
            <a:r>
              <a:rPr lang="en-GB" sz="1600" b="1">
                <a:solidFill>
                  <a:schemeClr val="dk1"/>
                </a:solidFill>
              </a:rPr>
              <a:t>70%</a:t>
            </a:r>
            <a:r>
              <a:rPr lang="en-GB" sz="1600">
                <a:solidFill>
                  <a:schemeClr val="dk1"/>
                </a:solidFill>
              </a:rPr>
              <a:t> of British children want to see </a:t>
            </a:r>
            <a:r>
              <a:rPr lang="en-GB" sz="1600" b="1">
                <a:solidFill>
                  <a:schemeClr val="dk1"/>
                </a:solidFill>
              </a:rPr>
              <a:t>more meat-free meals </a:t>
            </a:r>
            <a:r>
              <a:rPr lang="en-GB" sz="1600">
                <a:solidFill>
                  <a:schemeClr val="dk1"/>
                </a:solidFill>
              </a:rPr>
              <a:t>on the school menu and </a:t>
            </a:r>
            <a:r>
              <a:rPr lang="en-GB" sz="1600" b="1">
                <a:solidFill>
                  <a:schemeClr val="dk1"/>
                </a:solidFill>
              </a:rPr>
              <a:t>69%</a:t>
            </a:r>
            <a:r>
              <a:rPr lang="en-GB" sz="1600">
                <a:solidFill>
                  <a:schemeClr val="dk1"/>
                </a:solidFill>
              </a:rPr>
              <a:t> of parents and guardians would support schools </a:t>
            </a:r>
            <a:r>
              <a:rPr lang="en-GB" sz="1600" b="1">
                <a:solidFill>
                  <a:schemeClr val="dk1"/>
                </a:solidFill>
              </a:rPr>
              <a:t>increasing the number of plant-based food options </a:t>
            </a:r>
            <a:r>
              <a:rPr lang="en-GB" sz="1600">
                <a:solidFill>
                  <a:schemeClr val="dk1"/>
                </a:solidFill>
              </a:rPr>
              <a:t>on offer. </a:t>
            </a:r>
            <a:endParaRPr sz="1600" b="1">
              <a:solidFill>
                <a:schemeClr val="dk1"/>
              </a:solidFill>
            </a:endParaRPr>
          </a:p>
        </p:txBody>
      </p:sp>
      <p:sp>
        <p:nvSpPr>
          <p:cNvPr id="237" name="Google Shape;237;p21"/>
          <p:cNvSpPr txBox="1"/>
          <p:nvPr/>
        </p:nvSpPr>
        <p:spPr>
          <a:xfrm>
            <a:off x="5194350" y="4406400"/>
            <a:ext cx="1520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dk1"/>
                </a:solidFill>
              </a:rPr>
              <a:t>Total Score</a:t>
            </a:r>
            <a:endParaRPr sz="700">
              <a:solidFill>
                <a:schemeClr val="dk1"/>
              </a:solidFill>
            </a:endParaRPr>
          </a:p>
        </p:txBody>
      </p:sp>
      <p:sp>
        <p:nvSpPr>
          <p:cNvPr id="238" name="Google Shape;238;p21"/>
          <p:cNvSpPr txBox="1"/>
          <p:nvPr/>
        </p:nvSpPr>
        <p:spPr>
          <a:xfrm>
            <a:off x="550800" y="5209050"/>
            <a:ext cx="6458400" cy="24120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lang="en-GB" dirty="0"/>
          </a:p>
          <a:p>
            <a:pPr marL="0" lvl="0" indent="0" algn="l" rtl="0">
              <a:spcBef>
                <a:spcPts val="0"/>
              </a:spcBef>
              <a:spcAft>
                <a:spcPts val="0"/>
              </a:spcAft>
              <a:buNone/>
            </a:pPr>
            <a:r>
              <a:rPr lang="en-GB" dirty="0"/>
              <a:t>WE DO HEALTHY LIVING WELL</a:t>
            </a:r>
            <a:endParaRPr dirty="0"/>
          </a:p>
        </p:txBody>
      </p:sp>
      <p:grpSp>
        <p:nvGrpSpPr>
          <p:cNvPr id="20" name="Group 19"/>
          <p:cNvGrpSpPr/>
          <p:nvPr/>
        </p:nvGrpSpPr>
        <p:grpSpPr>
          <a:xfrm>
            <a:off x="695425" y="4850539"/>
            <a:ext cx="2343080" cy="722475"/>
            <a:chOff x="695425" y="4850539"/>
            <a:chExt cx="2343080" cy="722475"/>
          </a:xfrm>
        </p:grpSpPr>
        <p:pic>
          <p:nvPicPr>
            <p:cNvPr id="21" name="Google Shape;101;p15"/>
            <p:cNvPicPr preferRelativeResize="0"/>
            <p:nvPr/>
          </p:nvPicPr>
          <p:blipFill>
            <a:blip r:embed="rId5">
              <a:alphaModFix/>
            </a:blip>
            <a:stretch>
              <a:fillRect/>
            </a:stretch>
          </p:blipFill>
          <p:spPr>
            <a:xfrm>
              <a:off x="695425" y="4886925"/>
              <a:ext cx="2143125" cy="653425"/>
            </a:xfrm>
            <a:prstGeom prst="rect">
              <a:avLst/>
            </a:prstGeom>
            <a:noFill/>
            <a:ln>
              <a:noFill/>
            </a:ln>
          </p:spPr>
        </p:pic>
        <p:sp>
          <p:nvSpPr>
            <p:cNvPr id="22" name="Google Shape;102;p15"/>
            <p:cNvSpPr txBox="1"/>
            <p:nvPr/>
          </p:nvSpPr>
          <p:spPr>
            <a:xfrm>
              <a:off x="811605" y="4850539"/>
              <a:ext cx="2226900" cy="722475"/>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GB" sz="1300" b="1">
                  <a:solidFill>
                    <a:schemeClr val="dk1"/>
                  </a:solidFill>
                </a:rPr>
                <a:t>Our Ideas &amp; Thoughts </a:t>
              </a:r>
              <a:endParaRPr sz="1500" b="1"/>
            </a:p>
          </p:txBody>
        </p:sp>
      </p:grpSp>
      <p:sp>
        <p:nvSpPr>
          <p:cNvPr id="224" name="Google Shape;224;p21"/>
          <p:cNvSpPr txBox="1"/>
          <p:nvPr/>
        </p:nvSpPr>
        <p:spPr>
          <a:xfrm>
            <a:off x="1116000" y="1360554"/>
            <a:ext cx="5025900" cy="644762"/>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a:solidFill>
                  <a:schemeClr val="dk1"/>
                </a:solidFill>
              </a:rPr>
              <a:t>Does your school have a sensory garden, or other natural area, that helps pupils feel calm and relaxed?</a:t>
            </a:r>
            <a:endParaRPr sz="1300">
              <a:solidFill>
                <a:schemeClr val="dk1"/>
              </a:solidFill>
            </a:endParaRPr>
          </a:p>
        </p:txBody>
      </p:sp>
      <p:pic>
        <p:nvPicPr>
          <p:cNvPr id="225" name="Google Shape;225;p21"/>
          <p:cNvPicPr preferRelativeResize="0"/>
          <p:nvPr/>
        </p:nvPicPr>
        <p:blipFill>
          <a:blip r:embed="rId6">
            <a:alphaModFix/>
          </a:blip>
          <a:stretch>
            <a:fillRect/>
          </a:stretch>
        </p:blipFill>
        <p:spPr>
          <a:xfrm>
            <a:off x="561600" y="1469351"/>
            <a:ext cx="422519" cy="427169"/>
          </a:xfrm>
          <a:prstGeom prst="rect">
            <a:avLst/>
          </a:prstGeom>
          <a:noFill/>
          <a:ln>
            <a:noFill/>
          </a:ln>
        </p:spPr>
      </p:pic>
      <p:sp>
        <p:nvSpPr>
          <p:cNvPr id="23" name="TextBox 22"/>
          <p:cNvSpPr txBox="1">
            <a:spLocks/>
          </p:cNvSpPr>
          <p:nvPr/>
        </p:nvSpPr>
        <p:spPr>
          <a:xfrm>
            <a:off x="6346800" y="1390548"/>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pic>
        <p:nvPicPr>
          <p:cNvPr id="227" name="Google Shape;227;p21"/>
          <p:cNvPicPr preferRelativeResize="0"/>
          <p:nvPr/>
        </p:nvPicPr>
        <p:blipFill>
          <a:blip r:embed="rId7">
            <a:alphaModFix/>
          </a:blip>
          <a:stretch>
            <a:fillRect/>
          </a:stretch>
        </p:blipFill>
        <p:spPr>
          <a:xfrm>
            <a:off x="561600" y="3471457"/>
            <a:ext cx="422519" cy="426649"/>
          </a:xfrm>
          <a:prstGeom prst="rect">
            <a:avLst/>
          </a:prstGeom>
          <a:noFill/>
          <a:ln>
            <a:noFill/>
          </a:ln>
        </p:spPr>
      </p:pic>
      <p:sp>
        <p:nvSpPr>
          <p:cNvPr id="24" name="TextBox 23"/>
          <p:cNvSpPr txBox="1">
            <a:spLocks/>
          </p:cNvSpPr>
          <p:nvPr/>
        </p:nvSpPr>
        <p:spPr>
          <a:xfrm>
            <a:off x="6346800" y="3392394"/>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sp>
        <p:nvSpPr>
          <p:cNvPr id="26" name="Google Shape;224;p21"/>
          <p:cNvSpPr txBox="1"/>
          <p:nvPr/>
        </p:nvSpPr>
        <p:spPr>
          <a:xfrm>
            <a:off x="1116000" y="3362400"/>
            <a:ext cx="5025900" cy="644762"/>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a:solidFill>
                  <a:schemeClr val="dk1"/>
                </a:solidFill>
              </a:rPr>
              <a:t>Does your school offer opportunities to practice mindfulness, meditation, yoga or similar?</a:t>
            </a:r>
            <a:endParaRPr sz="1300">
              <a:solidFill>
                <a:schemeClr val="dk1"/>
              </a:solidFill>
            </a:endParaRPr>
          </a:p>
        </p:txBody>
      </p:sp>
      <p:pic>
        <p:nvPicPr>
          <p:cNvPr id="226" name="Google Shape;226;p21"/>
          <p:cNvPicPr preferRelativeResize="0"/>
          <p:nvPr/>
        </p:nvPicPr>
        <p:blipFill>
          <a:blip r:embed="rId8">
            <a:alphaModFix/>
          </a:blip>
          <a:stretch>
            <a:fillRect/>
          </a:stretch>
        </p:blipFill>
        <p:spPr>
          <a:xfrm>
            <a:off x="561600" y="2470534"/>
            <a:ext cx="422519" cy="426649"/>
          </a:xfrm>
          <a:prstGeom prst="rect">
            <a:avLst/>
          </a:prstGeom>
          <a:noFill/>
          <a:ln>
            <a:noFill/>
          </a:ln>
        </p:spPr>
      </p:pic>
      <p:sp>
        <p:nvSpPr>
          <p:cNvPr id="25" name="TextBox 24"/>
          <p:cNvSpPr txBox="1">
            <a:spLocks/>
          </p:cNvSpPr>
          <p:nvPr/>
        </p:nvSpPr>
        <p:spPr>
          <a:xfrm>
            <a:off x="6346800" y="2391471"/>
            <a:ext cx="576000" cy="584775"/>
          </a:xfrm>
          <a:prstGeom prst="rect">
            <a:avLst/>
          </a:prstGeom>
          <a:noFill/>
          <a:ln w="12700">
            <a:solidFill>
              <a:schemeClr val="tx1"/>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Y</a:t>
            </a:r>
          </a:p>
        </p:txBody>
      </p:sp>
      <p:sp>
        <p:nvSpPr>
          <p:cNvPr id="27" name="Google Shape;224;p21"/>
          <p:cNvSpPr txBox="1"/>
          <p:nvPr/>
        </p:nvSpPr>
        <p:spPr>
          <a:xfrm>
            <a:off x="1116000" y="2361477"/>
            <a:ext cx="5025900" cy="644762"/>
          </a:xfrm>
          <a:prstGeom prst="rect">
            <a:avLst/>
          </a:prstGeom>
          <a:noFill/>
          <a:ln>
            <a:noFill/>
          </a:ln>
        </p:spPr>
        <p:txBody>
          <a:bodyPr spcFirstLastPara="1" wrap="square" lIns="91425" tIns="91425" rIns="91425" bIns="91425" anchor="t" anchorCtr="0">
            <a:spAutoFit/>
          </a:bodyPr>
          <a:lstStyle/>
          <a:p>
            <a:pPr lvl="0">
              <a:lnSpc>
                <a:spcPct val="115000"/>
              </a:lnSpc>
            </a:pPr>
            <a:r>
              <a:rPr lang="en-GB" sz="1300">
                <a:solidFill>
                  <a:schemeClr val="dk1"/>
                </a:solidFill>
              </a:rPr>
              <a:t>Does your school discuss mental health issues and provide strategies and exercises to cope with them?</a:t>
            </a:r>
            <a:endParaRPr sz="1300">
              <a:solidFill>
                <a:schemeClr val="dk1"/>
              </a:solidFill>
            </a:endParaRPr>
          </a:p>
        </p:txBody>
      </p:sp>
      <p:sp>
        <p:nvSpPr>
          <p:cNvPr id="31" name="TextBox 30"/>
          <p:cNvSpPr txBox="1">
            <a:spLocks/>
          </p:cNvSpPr>
          <p:nvPr/>
        </p:nvSpPr>
        <p:spPr>
          <a:xfrm>
            <a:off x="6346800" y="4312800"/>
            <a:ext cx="576000" cy="584775"/>
          </a:xfrm>
          <a:prstGeom prst="rect">
            <a:avLst/>
          </a:prstGeom>
          <a:noFill/>
          <a:ln w="38100">
            <a:solidFill>
              <a:srgbClr val="F39200"/>
            </a:solidFill>
          </a:ln>
        </p:spPr>
        <p:txBody>
          <a:bodyPr wrap="square" rtlCol="0" anchor="ctr" anchorCtr="0">
            <a:noAutofit/>
          </a:bodyPr>
          <a:lstStyle/>
          <a:p>
            <a:pPr algn="ctr"/>
            <a:r>
              <a:rPr lang="en-GB" sz="2400" dirty="0">
                <a:latin typeface="Arial" panose="020B0604020202020204" pitchFamily="34" charset="0"/>
                <a:cs typeface="Arial" panose="020B0604020202020204" pitchFamily="34" charset="0"/>
              </a:rPr>
              <a:t>9</a:t>
            </a: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C183DA608EA2548804E822A06EA5549" ma:contentTypeVersion="11" ma:contentTypeDescription="Create a new document." ma:contentTypeScope="" ma:versionID="c5145304b36f9bb3b40e0d0e8d79ba81">
  <xsd:schema xmlns:xsd="http://www.w3.org/2001/XMLSchema" xmlns:xs="http://www.w3.org/2001/XMLSchema" xmlns:p="http://schemas.microsoft.com/office/2006/metadata/properties" xmlns:ns3="d4d16c2f-cad6-4b4b-b90a-da308912cef2" targetNamespace="http://schemas.microsoft.com/office/2006/metadata/properties" ma:root="true" ma:fieldsID="8e1215f2f5a9278c39ca2a00f5a7b680" ns3:_="">
    <xsd:import namespace="d4d16c2f-cad6-4b4b-b90a-da308912cef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Location"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d16c2f-cad6-4b4b-b90a-da308912ce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B4C7D2-2FF3-4DB2-A446-8A8A91D99FE5}">
  <ds:schemaRefs>
    <ds:schemaRef ds:uri="http://schemas.microsoft.com/office/2006/metadata/properties"/>
    <ds:schemaRef ds:uri="http://purl.org/dc/elements/1.1/"/>
    <ds:schemaRef ds:uri="http://www.w3.org/XML/1998/namespace"/>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d4d16c2f-cad6-4b4b-b90a-da308912cef2"/>
    <ds:schemaRef ds:uri="http://purl.org/dc/dcmitype/"/>
  </ds:schemaRefs>
</ds:datastoreItem>
</file>

<file path=customXml/itemProps2.xml><?xml version="1.0" encoding="utf-8"?>
<ds:datastoreItem xmlns:ds="http://schemas.openxmlformats.org/officeDocument/2006/customXml" ds:itemID="{97664193-CCEB-48DD-B740-7036347F4C30}">
  <ds:schemaRefs>
    <ds:schemaRef ds:uri="http://schemas.microsoft.com/sharepoint/v3/contenttype/forms"/>
  </ds:schemaRefs>
</ds:datastoreItem>
</file>

<file path=customXml/itemProps3.xml><?xml version="1.0" encoding="utf-8"?>
<ds:datastoreItem xmlns:ds="http://schemas.openxmlformats.org/officeDocument/2006/customXml" ds:itemID="{5D8540F4-F3BF-466F-89CE-54D434F0ED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4d16c2f-cad6-4b4b-b90a-da308912ce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734</TotalTime>
  <Words>3187</Words>
  <Application>Microsoft Office PowerPoint</Application>
  <PresentationFormat>Custom</PresentationFormat>
  <Paragraphs>396</Paragraphs>
  <Slides>24</Slides>
  <Notes>24</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24</vt:i4>
      </vt:variant>
    </vt:vector>
  </HeadingPairs>
  <TitlesOfParts>
    <vt:vector size="26" baseType="lpstr">
      <vt:lpstr>Arial</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Francis Hyland</dc:creator>
  <cp:lastModifiedBy>Daniel Ricketts</cp:lastModifiedBy>
  <cp:revision>11</cp:revision>
  <cp:lastPrinted>2023-02-21T09:10:15Z</cp:lastPrinted>
  <dcterms:modified xsi:type="dcterms:W3CDTF">2024-03-25T16:11:44Z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0x0101006C183DA608EA2548804E822A06EA5549</vt:lpwstr>
  </property>
  <property fmtid="{D5CDD505-2E9C-101B-9397-08002B2CF9AE}" pid="3" name="MediaServiceImageTags">
    <vt:lpwstr/>
  </property>
</Properties>
</file>