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handoutMasterIdLst>
    <p:handoutMasterId r:id="rId29"/>
  </p:handoutMasterIdLst>
  <p:sldIdLst>
    <p:sldId id="282" r:id="rId6"/>
    <p:sldId id="283" r:id="rId7"/>
    <p:sldId id="258" r:id="rId8"/>
    <p:sldId id="284" r:id="rId9"/>
    <p:sldId id="285" r:id="rId10"/>
    <p:sldId id="263" r:id="rId11"/>
    <p:sldId id="262" r:id="rId12"/>
    <p:sldId id="256" r:id="rId13"/>
    <p:sldId id="257" r:id="rId14"/>
    <p:sldId id="280" r:id="rId15"/>
    <p:sldId id="265" r:id="rId16"/>
    <p:sldId id="274" r:id="rId17"/>
    <p:sldId id="261" r:id="rId18"/>
    <p:sldId id="260" r:id="rId19"/>
    <p:sldId id="269" r:id="rId20"/>
    <p:sldId id="259" r:id="rId21"/>
    <p:sldId id="281" r:id="rId22"/>
    <p:sldId id="272" r:id="rId23"/>
    <p:sldId id="271" r:id="rId24"/>
    <p:sldId id="278" r:id="rId25"/>
    <p:sldId id="275" r:id="rId26"/>
    <p:sldId id="266" r:id="rId2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7187D-E249-4D48-93EB-D54540487F42}" v="24" dt="2023-12-12T17:44:05.625"/>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Area of Need</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D2C-489E-BF0B-17432832025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D2C-489E-BF0B-17432832025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D2C-489E-BF0B-17432832025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D2C-489E-BF0B-17432832025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D2C-489E-BF0B-17432832025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D2C-489E-BF0B-17432832025C}"/>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D2C-489E-BF0B-17432832025C}"/>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D2C-489E-BF0B-17432832025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8D2C-489E-BF0B-17432832025C}"/>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3-8D2C-489E-BF0B-17432832025C}"/>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5-8D2C-489E-BF0B-17432832025C}"/>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7-8D2C-489E-BF0B-17432832025C}"/>
                </c:ext>
              </c:extLst>
            </c:dLbl>
            <c:dLbl>
              <c:idx val="4"/>
              <c:layout>
                <c:manualLayout>
                  <c:x val="-1.4375000990403612E-2"/>
                  <c:y val="2.368504598499736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D2C-489E-BF0B-17432832025C}"/>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B-8D2C-489E-BF0B-17432832025C}"/>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D-8D2C-489E-BF0B-17432832025C}"/>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F-8D2C-489E-BF0B-17432832025C}"/>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7"/>
                <c:pt idx="0">
                  <c:v>Speech, Language,Communication Need</c:v>
                </c:pt>
                <c:pt idx="1">
                  <c:v>Specific Learning Difficulty </c:v>
                </c:pt>
                <c:pt idx="2">
                  <c:v>Social, Emotional and Mental Health</c:v>
                </c:pt>
                <c:pt idx="3">
                  <c:v>Other</c:v>
                </c:pt>
                <c:pt idx="4">
                  <c:v>Moderate Learning Difficulty</c:v>
                </c:pt>
                <c:pt idx="5">
                  <c:v>Hearing Impairment </c:v>
                </c:pt>
                <c:pt idx="6">
                  <c:v>Autistic Spectrum Disorder</c:v>
                </c:pt>
              </c:strCache>
            </c:strRef>
          </c:cat>
          <c:val>
            <c:numRef>
              <c:f>Sheet1!$B$2:$B$9</c:f>
              <c:numCache>
                <c:formatCode>General</c:formatCode>
                <c:ptCount val="8"/>
                <c:pt idx="0">
                  <c:v>33</c:v>
                </c:pt>
                <c:pt idx="1">
                  <c:v>11</c:v>
                </c:pt>
                <c:pt idx="2">
                  <c:v>36</c:v>
                </c:pt>
                <c:pt idx="3">
                  <c:v>15</c:v>
                </c:pt>
                <c:pt idx="4">
                  <c:v>5</c:v>
                </c:pt>
                <c:pt idx="5">
                  <c:v>4</c:v>
                </c:pt>
                <c:pt idx="6">
                  <c:v>6</c:v>
                </c:pt>
              </c:numCache>
            </c:numRef>
          </c:val>
          <c:extLst>
            <c:ext xmlns:c16="http://schemas.microsoft.com/office/drawing/2014/chart" uri="{C3380CC4-5D6E-409C-BE32-E72D297353CC}">
              <c16:uniqueId val="{00000010-8D2C-489E-BF0B-17432832025C}"/>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E4D23657-D1E8-4B22-974B-8DC90813F51B}">
      <dgm:prSet phldrT="[Text]"/>
      <dgm:spPr/>
      <dgm:t>
        <a:bodyPr rtlCol="0"/>
        <a:lstStyle/>
        <a:p>
          <a:pPr rtl="0"/>
          <a:r>
            <a:rPr lang="en-gb" b="1" dirty="0"/>
            <a:t>Step 1 </a:t>
          </a:r>
          <a:br>
            <a:rPr lang="en-US" dirty="0"/>
          </a:br>
          <a:r>
            <a:rPr lang="en-US" dirty="0"/>
            <a:t>SENDCo speaks to the Area SEND colleague about a child that may need additional support</a:t>
          </a:r>
        </a:p>
      </dgm:t>
    </dgm:pt>
    <dgm:pt modelId="{89EF0911-2234-42D0-AEF3-7FADAFD12999}" type="parTrans" cxnId="{99F95D8E-A851-4953-A3C5-9BF7753ED9FA}">
      <dgm:prSet/>
      <dgm:spPr/>
      <dgm:t>
        <a:bodyPr rtlCol="0"/>
        <a:lstStyle/>
        <a:p>
          <a:pPr rtl="0"/>
          <a:endParaRPr lang="en-US"/>
        </a:p>
      </dgm:t>
    </dgm:pt>
    <dgm:pt modelId="{529487B0-19AA-4AAC-8F83-CF2C113EB84D}" type="sibTrans" cxnId="{99F95D8E-A851-4953-A3C5-9BF7753ED9FA}">
      <dgm:prSet/>
      <dgm:spPr/>
      <dgm:t>
        <a:bodyPr rtlCol="0"/>
        <a:lstStyle/>
        <a:p>
          <a:pPr rtl="0"/>
          <a:endParaRPr lang="en-US"/>
        </a:p>
      </dgm:t>
    </dgm:pt>
    <dgm:pt modelId="{EF034794-D109-40B6-8FA2-8971C3123AB6}">
      <dgm:prSet phldrT="[Text]"/>
      <dgm:spPr/>
      <dgm:t>
        <a:bodyPr rtlCol="0"/>
        <a:lstStyle/>
        <a:p>
          <a:pPr rtl="0"/>
          <a:r>
            <a:rPr lang="en-gb" b="1" dirty="0"/>
            <a:t>Step 2</a:t>
          </a:r>
          <a:br>
            <a:rPr lang="en-US" dirty="0"/>
          </a:br>
          <a:r>
            <a:rPr lang="en-gb" dirty="0"/>
            <a:t>SENDCo and ASL discuss the case and make a decision  to either give informal support or refer to a Locality Forum</a:t>
          </a:r>
        </a:p>
      </dgm:t>
    </dgm:pt>
    <dgm:pt modelId="{64D09C75-3D44-4CEF-9459-5C91DB44A9EA}" type="parTrans" cxnId="{80FF73C0-9BCD-436E-A85B-D6D7D322462C}">
      <dgm:prSet/>
      <dgm:spPr/>
      <dgm:t>
        <a:bodyPr rtlCol="0"/>
        <a:lstStyle/>
        <a:p>
          <a:pPr rtl="0"/>
          <a:endParaRPr lang="en-US"/>
        </a:p>
      </dgm:t>
    </dgm:pt>
    <dgm:pt modelId="{CDDFC891-FC62-4131-A642-2D94388BCCE2}" type="sibTrans" cxnId="{80FF73C0-9BCD-436E-A85B-D6D7D322462C}">
      <dgm:prSet/>
      <dgm:spPr/>
      <dgm:t>
        <a:bodyPr rtlCol="0"/>
        <a:lstStyle/>
        <a:p>
          <a:pPr rtl="0"/>
          <a:endParaRPr lang="en-US"/>
        </a:p>
      </dgm:t>
    </dgm:pt>
    <dgm:pt modelId="{15E11DBD-E9B5-4BCF-A56C-7AAE26CE30DC}">
      <dgm:prSet phldrT="[Text]"/>
      <dgm:spPr/>
      <dgm:t>
        <a:bodyPr rtlCol="0"/>
        <a:lstStyle/>
        <a:p>
          <a:pPr rtl="0"/>
          <a:r>
            <a:rPr lang="en-gb" b="1" dirty="0"/>
            <a:t>Step 3</a:t>
          </a:r>
          <a:br>
            <a:rPr lang="en-US" dirty="0"/>
          </a:br>
          <a:r>
            <a:rPr lang="en-US" dirty="0"/>
            <a:t>SENDCo presents the child’s case at a monthly Forum with parental permission. Other locality SENDCos and professionals are present.</a:t>
          </a:r>
          <a:endParaRPr lang="en-gb" dirty="0"/>
        </a:p>
      </dgm:t>
    </dgm:pt>
    <dgm:pt modelId="{B7B43D5B-12E9-44B1-B818-4B50F6AD3C0A}" type="parTrans" cxnId="{5E0737F0-6DE4-4885-BC59-82E10D617E50}">
      <dgm:prSet/>
      <dgm:spPr/>
      <dgm:t>
        <a:bodyPr rtlCol="0"/>
        <a:lstStyle/>
        <a:p>
          <a:pPr rtl="0"/>
          <a:endParaRPr lang="en-US"/>
        </a:p>
      </dgm:t>
    </dgm:pt>
    <dgm:pt modelId="{329BDEDB-415B-4AB3-B964-E819D0C56DBB}" type="sibTrans" cxnId="{5E0737F0-6DE4-4885-BC59-82E10D617E50}">
      <dgm:prSet/>
      <dgm:spPr/>
      <dgm:t>
        <a:bodyPr rtlCol="0"/>
        <a:lstStyle/>
        <a:p>
          <a:pPr rtl="0"/>
          <a:endParaRPr lang="en-US"/>
        </a:p>
      </dgm:t>
    </dgm:pt>
    <dgm:pt modelId="{778AA374-0E17-4AEA-8EB6-0C342D57D8D8}">
      <dgm:prSet phldrT="[Text]"/>
      <dgm:spPr/>
      <dgm:t>
        <a:bodyPr rtlCol="0"/>
        <a:lstStyle/>
        <a:p>
          <a:pPr rtl="0"/>
          <a:r>
            <a:rPr lang="en-gb" b="1" dirty="0"/>
            <a:t>Step 4</a:t>
          </a:r>
          <a:br>
            <a:rPr lang="en-US" dirty="0"/>
          </a:br>
          <a:r>
            <a:rPr lang="en-gb" dirty="0"/>
            <a:t>Forum decides on the best support and funds, as appropriate</a:t>
          </a:r>
        </a:p>
      </dgm:t>
    </dgm:pt>
    <dgm:pt modelId="{5E28F01D-9664-415C-A0CD-EBFDAB29426C}" type="parTrans" cxnId="{6F55886F-2AC8-4F4F-B328-821CB3A2117B}">
      <dgm:prSet/>
      <dgm:spPr/>
      <dgm:t>
        <a:bodyPr rtlCol="0"/>
        <a:lstStyle/>
        <a:p>
          <a:pPr rtl="0"/>
          <a:endParaRPr lang="en-US"/>
        </a:p>
      </dgm:t>
    </dgm:pt>
    <dgm:pt modelId="{1A604594-E883-4DA9-8A2A-16DFACE8640A}" type="sibTrans" cxnId="{6F55886F-2AC8-4F4F-B328-821CB3A2117B}">
      <dgm:prSet/>
      <dgm:spPr/>
      <dgm:t>
        <a:bodyPr rtlCol="0"/>
        <a:lstStyle/>
        <a:p>
          <a:pPr rtl="0"/>
          <a:endParaRPr lang="en-US"/>
        </a:p>
      </dgm:t>
    </dgm:pt>
    <dgm:pt modelId="{05F1A7D0-6E45-49DA-80B3-7FF4B8783E58}">
      <dgm:prSet phldrT="[Text]"/>
      <dgm:spPr/>
      <dgm:t>
        <a:bodyPr rtlCol="0"/>
        <a:lstStyle/>
        <a:p>
          <a:pPr rtl="0"/>
          <a:r>
            <a:rPr lang="en-gb" b="1" dirty="0"/>
            <a:t>Step 5</a:t>
          </a:r>
          <a:br>
            <a:rPr lang="en-US" dirty="0"/>
          </a:br>
          <a:r>
            <a:rPr lang="en-gb" dirty="0"/>
            <a:t>Parents rec</a:t>
          </a:r>
          <a:r>
            <a:rPr lang="en-GB" dirty="0"/>
            <a:t>ei</a:t>
          </a:r>
          <a:r>
            <a:rPr lang="en-gb" dirty="0"/>
            <a:t>ve outcome feedback from the Forum ou</a:t>
          </a:r>
          <a:r>
            <a:rPr lang="en-GB" dirty="0"/>
            <a:t>t</a:t>
          </a:r>
          <a:r>
            <a:rPr lang="en-gb" dirty="0"/>
            <a:t>lining support that will be offered to the child</a:t>
          </a:r>
        </a:p>
      </dgm:t>
    </dgm:pt>
    <dgm:pt modelId="{3ECE110E-B07E-4F19-B2DF-3E42E99B2E8D}" type="parTrans" cxnId="{33A927E1-3C94-4A92-8DB3-42886008240C}">
      <dgm:prSet/>
      <dgm:spPr/>
      <dgm:t>
        <a:bodyPr rtlCol="0"/>
        <a:lstStyle/>
        <a:p>
          <a:pPr rtl="0"/>
          <a:endParaRPr lang="en-US"/>
        </a:p>
      </dgm:t>
    </dgm:pt>
    <dgm:pt modelId="{47B1D0F3-117D-4CE7-9037-3F5A4995054A}" type="sibTrans" cxnId="{33A927E1-3C94-4A92-8DB3-42886008240C}">
      <dgm:prSet/>
      <dgm:spPr/>
      <dgm:t>
        <a:bodyPr rtlCol="0"/>
        <a:lstStyle/>
        <a:p>
          <a:pPr rtl="0"/>
          <a:endParaRPr lang="en-US"/>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pt>
  </dgm:ptLst>
  <dgm:cxnLst>
    <dgm:cxn modelId="{144D3C17-9BB9-4853-A637-BAE8CE37705E}" type="presOf" srcId="{EF034794-D109-40B6-8FA2-8971C3123AB6}" destId="{18F7A15A-3ED1-4A32-B700-36B8D6BBE441}"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86E8776-31B9-4547-B165-83B2470E83E1}" type="presOf" srcId="{778AA374-0E17-4AEA-8EB6-0C342D57D8D8}" destId="{AFC6068B-131B-444D-AF53-A5A2A6DC9AE7}"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33A927E1-3C94-4A92-8DB3-42886008240C}" srcId="{41DDEAAE-DE55-45A3-A4F7-3874E0140D37}" destId="{05F1A7D0-6E45-49DA-80B3-7FF4B8783E58}" srcOrd="4" destOrd="0" parTransId="{3ECE110E-B07E-4F19-B2DF-3E42E99B2E8D}" sibTransId="{47B1D0F3-117D-4CE7-9037-3F5A4995054A}"/>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87508" y="1871555"/>
          <a:ext cx="1141294" cy="1899088"/>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96998" y="2438973"/>
          <a:ext cx="1714507" cy="150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en-gb" sz="1100" b="1" kern="1200" dirty="0"/>
            <a:t>Step 1 </a:t>
          </a:r>
          <a:br>
            <a:rPr lang="en-US" sz="1100" kern="1200" dirty="0"/>
          </a:br>
          <a:r>
            <a:rPr lang="en-US" sz="1100" kern="1200" dirty="0"/>
            <a:t>SENDCo speaks to the Area SEND colleague about a child that may need additional support</a:t>
          </a:r>
        </a:p>
      </dsp:txBody>
      <dsp:txXfrm>
        <a:off x="196998" y="2438973"/>
        <a:ext cx="1714507" cy="1502866"/>
      </dsp:txXfrm>
    </dsp:sp>
    <dsp:sp modelId="{B746139E-4627-4CCC-9299-5653D77ED24D}">
      <dsp:nvSpPr>
        <dsp:cNvPr id="0" name=""/>
        <dsp:cNvSpPr/>
      </dsp:nvSpPr>
      <dsp:spPr>
        <a:xfrm>
          <a:off x="1588013" y="1731742"/>
          <a:ext cx="323491" cy="323491"/>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486400" y="1352182"/>
          <a:ext cx="1141294" cy="189908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295890" y="1919600"/>
          <a:ext cx="1714507" cy="150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en-gb" sz="1100" b="1" kern="1200" dirty="0"/>
            <a:t>Step 2</a:t>
          </a:r>
          <a:br>
            <a:rPr lang="en-US" sz="1100" kern="1200" dirty="0"/>
          </a:br>
          <a:r>
            <a:rPr lang="en-gb" sz="1100" kern="1200" dirty="0"/>
            <a:t>SENDCo and ASL discuss the case and make a decision  to either give informal support or refer to a Locality Forum</a:t>
          </a:r>
        </a:p>
      </dsp:txBody>
      <dsp:txXfrm>
        <a:off x="2295890" y="1919600"/>
        <a:ext cx="1714507" cy="1502866"/>
      </dsp:txXfrm>
    </dsp:sp>
    <dsp:sp modelId="{F6F2BEFC-1674-4E8D-98FF-DE4432BB887C}">
      <dsp:nvSpPr>
        <dsp:cNvPr id="0" name=""/>
        <dsp:cNvSpPr/>
      </dsp:nvSpPr>
      <dsp:spPr>
        <a:xfrm>
          <a:off x="3686905" y="1212369"/>
          <a:ext cx="323491" cy="323491"/>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585292" y="832809"/>
          <a:ext cx="1141294" cy="1899088"/>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4394782" y="1400227"/>
          <a:ext cx="1714507" cy="150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en-gb" sz="1100" b="1" kern="1200" dirty="0"/>
            <a:t>Step 3</a:t>
          </a:r>
          <a:br>
            <a:rPr lang="en-US" sz="1100" kern="1200" dirty="0"/>
          </a:br>
          <a:r>
            <a:rPr lang="en-US" sz="1100" kern="1200" dirty="0"/>
            <a:t>SENDCo presents the child’s case at a monthly Forum with parental permission. Other locality SENDCos and professionals are present.</a:t>
          </a:r>
          <a:endParaRPr lang="en-gb" sz="1100" kern="1200" dirty="0"/>
        </a:p>
      </dsp:txBody>
      <dsp:txXfrm>
        <a:off x="4394782" y="1400227"/>
        <a:ext cx="1714507" cy="1502866"/>
      </dsp:txXfrm>
    </dsp:sp>
    <dsp:sp modelId="{D5E82CFA-3F05-41CB-A66C-3A904CCE06CE}">
      <dsp:nvSpPr>
        <dsp:cNvPr id="0" name=""/>
        <dsp:cNvSpPr/>
      </dsp:nvSpPr>
      <dsp:spPr>
        <a:xfrm>
          <a:off x="5785798" y="692996"/>
          <a:ext cx="323491" cy="323491"/>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684185" y="313436"/>
          <a:ext cx="1141294" cy="1899088"/>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6493674" y="880854"/>
          <a:ext cx="1714507" cy="150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en-gb" sz="1100" b="1" kern="1200" dirty="0"/>
            <a:t>Step 4</a:t>
          </a:r>
          <a:br>
            <a:rPr lang="en-US" sz="1100" kern="1200" dirty="0"/>
          </a:br>
          <a:r>
            <a:rPr lang="en-gb" sz="1100" kern="1200" dirty="0"/>
            <a:t>Forum decides on the best support and funds, as appropriate</a:t>
          </a:r>
        </a:p>
      </dsp:txBody>
      <dsp:txXfrm>
        <a:off x="6493674" y="880854"/>
        <a:ext cx="1714507" cy="1502866"/>
      </dsp:txXfrm>
    </dsp:sp>
    <dsp:sp modelId="{F62C0D9F-BF11-4D63-A28B-80FA21343A28}">
      <dsp:nvSpPr>
        <dsp:cNvPr id="0" name=""/>
        <dsp:cNvSpPr/>
      </dsp:nvSpPr>
      <dsp:spPr>
        <a:xfrm>
          <a:off x="7884690" y="173623"/>
          <a:ext cx="323491" cy="323491"/>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8783077" y="-205936"/>
          <a:ext cx="1141294" cy="1899088"/>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8592566" y="361481"/>
          <a:ext cx="1714507" cy="150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rtlCol="0" anchor="t" anchorCtr="0">
          <a:noAutofit/>
        </a:bodyPr>
        <a:lstStyle/>
        <a:p>
          <a:pPr marL="0" lvl="0" indent="0" algn="l" defTabSz="488950" rtl="0">
            <a:lnSpc>
              <a:spcPct val="90000"/>
            </a:lnSpc>
            <a:spcBef>
              <a:spcPct val="0"/>
            </a:spcBef>
            <a:spcAft>
              <a:spcPct val="35000"/>
            </a:spcAft>
            <a:buNone/>
          </a:pPr>
          <a:r>
            <a:rPr lang="en-gb" sz="1100" b="1" kern="1200" dirty="0"/>
            <a:t>Step 5</a:t>
          </a:r>
          <a:br>
            <a:rPr lang="en-US" sz="1100" kern="1200" dirty="0"/>
          </a:br>
          <a:r>
            <a:rPr lang="en-gb" sz="1100" kern="1200" dirty="0"/>
            <a:t>Parents rec</a:t>
          </a:r>
          <a:r>
            <a:rPr lang="en-GB" sz="1100" kern="1200" dirty="0"/>
            <a:t>ei</a:t>
          </a:r>
          <a:r>
            <a:rPr lang="en-gb" sz="1100" kern="1200" dirty="0"/>
            <a:t>ve outcome feedback from the Forum ou</a:t>
          </a:r>
          <a:r>
            <a:rPr lang="en-GB" sz="1100" kern="1200" dirty="0"/>
            <a:t>t</a:t>
          </a:r>
          <a:r>
            <a:rPr lang="en-gb" sz="1100" kern="1200" dirty="0"/>
            <a:t>lining support that will be offered to the child</a:t>
          </a:r>
        </a:p>
      </dsp:txBody>
      <dsp:txXfrm>
        <a:off x="8592566" y="361481"/>
        <a:ext cx="1714507" cy="150286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dirty="0"/>
              <a:t>1/9/2016</a:t>
            </a:r>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F7AA83-DE31-4E93-AB07-EF7FB05F6670}" type="slidenum">
              <a:rPr/>
              <a:t>‹#›</a:t>
            </a:fld>
            <a:endParaRPr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dirty="0"/>
              <a:t>1/9/2016</a:t>
            </a:r>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35E2820-AFE1-45FA-949E-17BDB534E1DC}" type="slidenum">
              <a:rPr/>
              <a:t>‹#›</a:t>
            </a:fld>
            <a:endParaRPr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9CD432-9E8B-4E83-96BE-E7601F0B27C6}" type="slidenum">
              <a:rPr lang="en-GB" smtClean="0"/>
              <a:t>3</a:t>
            </a:fld>
            <a:endParaRPr lang="en-GB"/>
          </a:p>
        </p:txBody>
      </p:sp>
    </p:spTree>
    <p:extLst>
      <p:ext uri="{BB962C8B-B14F-4D97-AF65-F5344CB8AC3E}">
        <p14:creationId xmlns:p14="http://schemas.microsoft.com/office/powerpoint/2010/main" val="156135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595959"/>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595959"/>
              </a:solidFill>
              <a:effectLst/>
              <a:uLnTx/>
              <a:uFillTx/>
              <a:latin typeface="Euphemia"/>
              <a:ea typeface="+mn-ea"/>
              <a:cs typeface="+mn-cs"/>
            </a:endParaRPr>
          </a:p>
        </p:txBody>
      </p:sp>
    </p:spTree>
    <p:extLst>
      <p:ext uri="{BB962C8B-B14F-4D97-AF65-F5344CB8AC3E}">
        <p14:creationId xmlns:p14="http://schemas.microsoft.com/office/powerpoint/2010/main" val="229631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595959"/>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95959"/>
              </a:solidFill>
              <a:effectLst/>
              <a:uLnTx/>
              <a:uFillTx/>
              <a:latin typeface="Euphemia"/>
              <a:ea typeface="+mn-ea"/>
              <a:cs typeface="+mn-cs"/>
            </a:endParaRPr>
          </a:p>
        </p:txBody>
      </p:sp>
    </p:spTree>
    <p:extLst>
      <p:ext uri="{BB962C8B-B14F-4D97-AF65-F5344CB8AC3E}">
        <p14:creationId xmlns:p14="http://schemas.microsoft.com/office/powerpoint/2010/main" val="300848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595959"/>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95959"/>
              </a:solidFill>
              <a:effectLst/>
              <a:uLnTx/>
              <a:uFillTx/>
              <a:latin typeface="Euphemia"/>
              <a:ea typeface="+mn-ea"/>
              <a:cs typeface="+mn-cs"/>
            </a:endParaRPr>
          </a:p>
        </p:txBody>
      </p:sp>
    </p:spTree>
    <p:extLst>
      <p:ext uri="{BB962C8B-B14F-4D97-AF65-F5344CB8AC3E}">
        <p14:creationId xmlns:p14="http://schemas.microsoft.com/office/powerpoint/2010/main" val="85482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9CD432-9E8B-4E83-96BE-E7601F0B27C6}" type="slidenum">
              <a:rPr lang="en-GB" smtClean="0"/>
              <a:t>4</a:t>
            </a:fld>
            <a:endParaRPr lang="en-GB"/>
          </a:p>
        </p:txBody>
      </p:sp>
    </p:spTree>
    <p:extLst>
      <p:ext uri="{BB962C8B-B14F-4D97-AF65-F5344CB8AC3E}">
        <p14:creationId xmlns:p14="http://schemas.microsoft.com/office/powerpoint/2010/main" val="121854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9CD432-9E8B-4E83-96BE-E7601F0B27C6}" type="slidenum">
              <a:rPr lang="en-GB" smtClean="0"/>
              <a:t>5</a:t>
            </a:fld>
            <a:endParaRPr lang="en-GB"/>
          </a:p>
        </p:txBody>
      </p:sp>
    </p:spTree>
    <p:extLst>
      <p:ext uri="{BB962C8B-B14F-4D97-AF65-F5344CB8AC3E}">
        <p14:creationId xmlns:p14="http://schemas.microsoft.com/office/powerpoint/2010/main" val="165225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9CD432-9E8B-4E83-96BE-E7601F0B27C6}" type="slidenum">
              <a:rPr lang="en-GB" smtClean="0"/>
              <a:t>6</a:t>
            </a:fld>
            <a:endParaRPr lang="en-GB"/>
          </a:p>
        </p:txBody>
      </p:sp>
    </p:spTree>
    <p:extLst>
      <p:ext uri="{BB962C8B-B14F-4D97-AF65-F5344CB8AC3E}">
        <p14:creationId xmlns:p14="http://schemas.microsoft.com/office/powerpoint/2010/main" val="304474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9CD432-9E8B-4E83-96BE-E7601F0B27C6}" type="slidenum">
              <a:rPr lang="en-GB" smtClean="0"/>
              <a:t>7</a:t>
            </a:fld>
            <a:endParaRPr lang="en-GB"/>
          </a:p>
        </p:txBody>
      </p:sp>
    </p:spTree>
    <p:extLst>
      <p:ext uri="{BB962C8B-B14F-4D97-AF65-F5344CB8AC3E}">
        <p14:creationId xmlns:p14="http://schemas.microsoft.com/office/powerpoint/2010/main" val="398310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935E2820-AFE1-45FA-949E-17BDB534E1DC}" type="slidenum">
              <a:rPr lang="en-US" smtClean="0"/>
              <a:t>8</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77542409-6A04-4DC6-AC3A-D3758287A8F2}" type="slidenum">
              <a:rPr lang="en-US" smtClean="0"/>
              <a:t>9</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595959"/>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Euphemia"/>
              <a:ea typeface="+mn-ea"/>
              <a:cs typeface="+mn-cs"/>
            </a:endParaRPr>
          </a:p>
        </p:txBody>
      </p:sp>
    </p:spTree>
    <p:extLst>
      <p:ext uri="{BB962C8B-B14F-4D97-AF65-F5344CB8AC3E}">
        <p14:creationId xmlns:p14="http://schemas.microsoft.com/office/powerpoint/2010/main" val="367906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935E2820-AFE1-45FA-949E-17BDB534E1DC}" type="slidenum">
              <a:rPr lang="en-US" smtClean="0"/>
              <a:t>15</a:t>
            </a:fld>
            <a:endParaRPr lang="en-US" dirty="0"/>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rtlCol="0" anchor="b">
            <a:normAutofit/>
          </a:bodyPr>
          <a:lstStyle>
            <a:lvl1pPr algn="l">
              <a:lnSpc>
                <a:spcPct val="80000"/>
              </a:lnSpc>
              <a:defRPr sz="6600"/>
            </a:lvl1pPr>
          </a:lstStyle>
          <a:p>
            <a:pPr rtl="0"/>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a:p>
        </p:txBody>
      </p:sp>
      <p:sp>
        <p:nvSpPr>
          <p:cNvPr id="8" name="Date Placeholder 7"/>
          <p:cNvSpPr>
            <a:spLocks noGrp="1"/>
          </p:cNvSpPr>
          <p:nvPr>
            <p:ph type="dt" sz="half" idx="10"/>
          </p:nvPr>
        </p:nvSpPr>
        <p:spPr/>
        <p:txBody>
          <a:bodyPr rtlCol="0"/>
          <a:lstStyle/>
          <a:p>
            <a:pPr rtl="0"/>
            <a:r>
              <a:rPr lang="en-US" dirty="0"/>
              <a:t>1/9/2016</a:t>
            </a:r>
            <a:endParaRPr dirty="0"/>
          </a:p>
        </p:txBody>
      </p:sp>
      <p:sp>
        <p:nvSpPr>
          <p:cNvPr id="9" name="Footer Placeholder 8"/>
          <p:cNvSpPr>
            <a:spLocks noGrp="1"/>
          </p:cNvSpPr>
          <p:nvPr>
            <p:ph type="ftr" sz="quarter" idx="11"/>
          </p:nvPr>
        </p:nvSpPr>
        <p:spPr/>
        <p:txBody>
          <a:bodyPr rtlCol="0"/>
          <a:lstStyle/>
          <a:p>
            <a:pPr rtl="0"/>
            <a:endParaRPr dirty="0"/>
          </a:p>
        </p:txBody>
      </p:sp>
      <p:sp>
        <p:nvSpPr>
          <p:cNvPr id="10" name="Slide Number Placeholder 9"/>
          <p:cNvSpPr>
            <a:spLocks noGrp="1"/>
          </p:cNvSpPr>
          <p:nvPr>
            <p:ph type="sldNum" sz="quarter" idx="12"/>
          </p:nvPr>
        </p:nvSpPr>
        <p:spPr/>
        <p:txBody>
          <a:bodyPr rtlCol="0"/>
          <a:lstStyle/>
          <a:p>
            <a:pPr rtl="0"/>
            <a:fld id="{8FDBFFB2-86D9-4B8F-A59A-553A60B94BBE}" type="slidenum">
              <a:rPr/>
              <a:pPr/>
              <a:t>‹#›</a:t>
            </a:fld>
            <a:endParaRPr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p>
            <a:pPr rtl="0"/>
            <a:r>
              <a:rPr lang="en-US" dirty="0"/>
              <a:t>1/9/2016</a:t>
            </a:r>
            <a:endParaRPr dirty="0"/>
          </a:p>
        </p:txBody>
      </p:sp>
      <p:sp>
        <p:nvSpPr>
          <p:cNvPr id="5" name="Footer Placeholder 4"/>
          <p:cNvSpPr>
            <a:spLocks noGrp="1"/>
          </p:cNvSpPr>
          <p:nvPr>
            <p:ph type="ftr" sz="quarter" idx="11"/>
          </p:nvPr>
        </p:nvSpPr>
        <p:spPr/>
        <p:txBody>
          <a:bodyPr rtlCol="0"/>
          <a:lstStyle/>
          <a:p>
            <a:pPr rtl="0"/>
            <a:endParaRPr dirty="0"/>
          </a:p>
        </p:txBody>
      </p:sp>
      <p:sp>
        <p:nvSpPr>
          <p:cNvPr id="6" name="Slide Number Placeholder 5"/>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p>
            <a:pPr rtl="0"/>
            <a:r>
              <a:rPr lang="en-US" dirty="0"/>
              <a:t>1/9/2016</a:t>
            </a:r>
            <a:endParaRPr dirty="0"/>
          </a:p>
        </p:txBody>
      </p:sp>
      <p:sp>
        <p:nvSpPr>
          <p:cNvPr id="5" name="Footer Placeholder 4"/>
          <p:cNvSpPr>
            <a:spLocks noGrp="1"/>
          </p:cNvSpPr>
          <p:nvPr>
            <p:ph type="ftr" sz="quarter" idx="11"/>
          </p:nvPr>
        </p:nvSpPr>
        <p:spPr/>
        <p:txBody>
          <a:bodyPr rtlCol="0"/>
          <a:lstStyle/>
          <a:p>
            <a:pPr rtl="0"/>
            <a:endParaRPr dirty="0"/>
          </a:p>
        </p:txBody>
      </p:sp>
      <p:sp>
        <p:nvSpPr>
          <p:cNvPr id="6" name="Slide Number Placeholder 5"/>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p>
            <a:pPr rtl="0"/>
            <a:r>
              <a:rPr lang="en-US" dirty="0"/>
              <a:t>1/9/2016</a:t>
            </a:r>
            <a:endParaRPr dirty="0"/>
          </a:p>
        </p:txBody>
      </p:sp>
      <p:sp>
        <p:nvSpPr>
          <p:cNvPr id="5" name="Footer Placeholder 4"/>
          <p:cNvSpPr>
            <a:spLocks noGrp="1"/>
          </p:cNvSpPr>
          <p:nvPr>
            <p:ph type="ftr" sz="quarter" idx="11"/>
          </p:nvPr>
        </p:nvSpPr>
        <p:spPr/>
        <p:txBody>
          <a:bodyPr rtlCol="0"/>
          <a:lstStyle/>
          <a:p>
            <a:pPr rtl="0"/>
            <a:endParaRPr dirty="0"/>
          </a:p>
        </p:txBody>
      </p:sp>
      <p:sp>
        <p:nvSpPr>
          <p:cNvPr id="6" name="Slide Number Placeholder 5"/>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rtlCol="0" anchor="b">
            <a:normAutofit/>
          </a:bodyPr>
          <a:lstStyle>
            <a:lvl1pPr>
              <a:defRPr sz="5200"/>
            </a:lvl1pPr>
          </a:lstStyle>
          <a:p>
            <a:pPr rtl="0"/>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p>
            <a:pPr rtl="0"/>
            <a:r>
              <a:rPr lang="en-US" dirty="0"/>
              <a:t>1/9/2016</a:t>
            </a:r>
            <a:endParaRPr dirty="0"/>
          </a:p>
        </p:txBody>
      </p:sp>
      <p:sp>
        <p:nvSpPr>
          <p:cNvPr id="5" name="Footer Placeholder 4"/>
          <p:cNvSpPr>
            <a:spLocks noGrp="1"/>
          </p:cNvSpPr>
          <p:nvPr>
            <p:ph type="ftr" sz="quarter" idx="11"/>
          </p:nvPr>
        </p:nvSpPr>
        <p:spPr/>
        <p:txBody>
          <a:bodyPr rtlCol="0"/>
          <a:lstStyle/>
          <a:p>
            <a:pPr rtl="0"/>
            <a:endParaRPr dirty="0"/>
          </a:p>
        </p:txBody>
      </p:sp>
      <p:sp>
        <p:nvSpPr>
          <p:cNvPr id="6" name="Slide Number Placeholder 5"/>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7008813" y="1600200"/>
            <a:ext cx="4572000" cy="4114800"/>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p>
            <a:pPr rtl="0"/>
            <a:r>
              <a:rPr lang="en-US" dirty="0"/>
              <a:t>1/9/2016</a:t>
            </a:r>
            <a:endParaRPr dirty="0"/>
          </a:p>
        </p:txBody>
      </p:sp>
      <p:sp>
        <p:nvSpPr>
          <p:cNvPr id="6" name="Footer Placeholder 5"/>
          <p:cNvSpPr>
            <a:spLocks noGrp="1"/>
          </p:cNvSpPr>
          <p:nvPr>
            <p:ph type="ftr" sz="quarter" idx="11"/>
          </p:nvPr>
        </p:nvSpPr>
        <p:spPr/>
        <p:txBody>
          <a:bodyPr rtlCol="0"/>
          <a:lstStyle/>
          <a:p>
            <a:pPr rtl="0"/>
            <a:endParaRPr dirty="0"/>
          </a:p>
        </p:txBody>
      </p:sp>
      <p:sp>
        <p:nvSpPr>
          <p:cNvPr id="7" name="Slide Number Placeholder 6"/>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p>
            <a:pPr rtl="0"/>
            <a:r>
              <a:rPr lang="en-US" dirty="0"/>
              <a:t>1/9/2016</a:t>
            </a:r>
            <a:endParaRPr dirty="0"/>
          </a:p>
        </p:txBody>
      </p:sp>
      <p:sp>
        <p:nvSpPr>
          <p:cNvPr id="8" name="Footer Placeholder 7"/>
          <p:cNvSpPr>
            <a:spLocks noGrp="1"/>
          </p:cNvSpPr>
          <p:nvPr>
            <p:ph type="ftr" sz="quarter" idx="11"/>
          </p:nvPr>
        </p:nvSpPr>
        <p:spPr/>
        <p:txBody>
          <a:bodyPr rtlCol="0"/>
          <a:lstStyle/>
          <a:p>
            <a:pPr rtl="0"/>
            <a:endParaRPr dirty="0"/>
          </a:p>
        </p:txBody>
      </p:sp>
      <p:sp>
        <p:nvSpPr>
          <p:cNvPr id="9" name="Slide Number Placeholder 8"/>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p>
            <a:pPr rtl="0"/>
            <a:r>
              <a:rPr lang="en-US" dirty="0"/>
              <a:t>1/9/2016</a:t>
            </a:r>
            <a:endParaRPr dirty="0"/>
          </a:p>
        </p:txBody>
      </p:sp>
      <p:sp>
        <p:nvSpPr>
          <p:cNvPr id="4" name="Footer Placeholder 3"/>
          <p:cNvSpPr>
            <a:spLocks noGrp="1"/>
          </p:cNvSpPr>
          <p:nvPr>
            <p:ph type="ftr" sz="quarter" idx="11"/>
          </p:nvPr>
        </p:nvSpPr>
        <p:spPr/>
        <p:txBody>
          <a:bodyPr rtlCol="0"/>
          <a:lstStyle/>
          <a:p>
            <a:pPr rtl="0"/>
            <a:endParaRPr dirty="0"/>
          </a:p>
        </p:txBody>
      </p:sp>
      <p:sp>
        <p:nvSpPr>
          <p:cNvPr id="5" name="Slide Number Placeholder 4"/>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dirty="0"/>
              <a:t>1/9/2016</a:t>
            </a:r>
            <a:endParaRPr dirty="0"/>
          </a:p>
        </p:txBody>
      </p:sp>
      <p:sp>
        <p:nvSpPr>
          <p:cNvPr id="3" name="Footer Placeholder 2"/>
          <p:cNvSpPr>
            <a:spLocks noGrp="1"/>
          </p:cNvSpPr>
          <p:nvPr>
            <p:ph type="ftr" sz="quarter" idx="11"/>
          </p:nvPr>
        </p:nvSpPr>
        <p:spPr/>
        <p:txBody>
          <a:bodyPr rtlCol="0"/>
          <a:lstStyle/>
          <a:p>
            <a:pPr rtl="0"/>
            <a:endParaRPr dirty="0"/>
          </a:p>
        </p:txBody>
      </p:sp>
      <p:sp>
        <p:nvSpPr>
          <p:cNvPr id="4" name="Slide Number Placeholder 3"/>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rtlCol="0" anchor="b">
            <a:normAutofit/>
          </a:bodyPr>
          <a:lstStyle>
            <a:lvl1pPr>
              <a:defRPr sz="2600">
                <a:solidFill>
                  <a:schemeClr val="accent2"/>
                </a:solidFill>
              </a:defRPr>
            </a:lvl1pPr>
          </a:lstStyle>
          <a:p>
            <a:pPr rtl="0"/>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p:cNvSpPr>
            <a:spLocks noGrp="1"/>
          </p:cNvSpPr>
          <p:nvPr>
            <p:ph type="dt" sz="half" idx="10"/>
          </p:nvPr>
        </p:nvSpPr>
        <p:spPr/>
        <p:txBody>
          <a:bodyPr rtlCol="0"/>
          <a:lstStyle/>
          <a:p>
            <a:pPr rtl="0"/>
            <a:r>
              <a:rPr lang="en-US" dirty="0"/>
              <a:t>1/9/2016</a:t>
            </a:r>
            <a:endParaRPr dirty="0"/>
          </a:p>
        </p:txBody>
      </p:sp>
      <p:sp>
        <p:nvSpPr>
          <p:cNvPr id="6" name="Footer Placeholder 5"/>
          <p:cNvSpPr>
            <a:spLocks noGrp="1"/>
          </p:cNvSpPr>
          <p:nvPr>
            <p:ph type="ftr" sz="quarter" idx="11"/>
          </p:nvPr>
        </p:nvSpPr>
        <p:spPr/>
        <p:txBody>
          <a:bodyPr rtlCol="0"/>
          <a:lstStyle/>
          <a:p>
            <a:pPr rtl="0"/>
            <a:endParaRPr dirty="0"/>
          </a:p>
        </p:txBody>
      </p:sp>
      <p:sp>
        <p:nvSpPr>
          <p:cNvPr id="7" name="Slide Number Placeholder 6"/>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rtlCol="0" anchor="b">
            <a:normAutofit/>
          </a:bodyPr>
          <a:lstStyle>
            <a:lvl1pPr>
              <a:defRPr sz="2600">
                <a:solidFill>
                  <a:schemeClr val="accent2"/>
                </a:solidFill>
              </a:defRPr>
            </a:lvl1pPr>
          </a:lstStyle>
          <a:p>
            <a:pPr rtl="0"/>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dirty="0"/>
              <a:t>Click icon to add picture</a:t>
            </a:r>
            <a:endParaRPr dirty="0"/>
          </a:p>
        </p:txBody>
      </p:sp>
      <p:sp>
        <p:nvSpPr>
          <p:cNvPr id="4" name="Text Placeholder 3"/>
          <p:cNvSpPr>
            <a:spLocks noGrp="1"/>
          </p:cNvSpPr>
          <p:nvPr>
            <p:ph type="body" sz="half" idx="2"/>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p:cNvSpPr>
            <a:spLocks noGrp="1"/>
          </p:cNvSpPr>
          <p:nvPr>
            <p:ph type="dt" sz="half" idx="10"/>
          </p:nvPr>
        </p:nvSpPr>
        <p:spPr/>
        <p:txBody>
          <a:bodyPr rtlCol="0"/>
          <a:lstStyle/>
          <a:p>
            <a:pPr rtl="0"/>
            <a:r>
              <a:rPr lang="en-US" dirty="0"/>
              <a:t>1/9/2016</a:t>
            </a:r>
            <a:endParaRPr dirty="0"/>
          </a:p>
        </p:txBody>
      </p:sp>
      <p:sp>
        <p:nvSpPr>
          <p:cNvPr id="6" name="Footer Placeholder 5"/>
          <p:cNvSpPr>
            <a:spLocks noGrp="1"/>
          </p:cNvSpPr>
          <p:nvPr>
            <p:ph type="ftr" sz="quarter" idx="11"/>
          </p:nvPr>
        </p:nvSpPr>
        <p:spPr/>
        <p:txBody>
          <a:bodyPr rtlCol="0"/>
          <a:lstStyle/>
          <a:p>
            <a:pPr rtl="0"/>
            <a:endParaRPr dirty="0"/>
          </a:p>
        </p:txBody>
      </p:sp>
      <p:sp>
        <p:nvSpPr>
          <p:cNvPr id="7" name="Slide Number Placeholder 6"/>
          <p:cNvSpPr>
            <a:spLocks noGrp="1"/>
          </p:cNvSpPr>
          <p:nvPr>
            <p:ph type="sldNum" sz="quarter" idx="12"/>
          </p:nvPr>
        </p:nvSpPr>
        <p:spPr/>
        <p:txBody>
          <a:bodyPr rtlCol="0"/>
          <a:lstStyle/>
          <a:p>
            <a:pPr rtl="0"/>
            <a:fld id="{8FDBFFB2-86D9-4B8F-A59A-553A60B94BBE}" type="slidenum">
              <a:rPr/>
              <a:t>‹#›</a:t>
            </a:fld>
            <a:endParaRPr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pPr rtl="0"/>
            <a:r>
              <a:rPr lang="en-US" dirty="0"/>
              <a:t>1/9/2016</a:t>
            </a:r>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pPr rtl="0"/>
            <a:endParaRPr lang="en-US" dirty="0"/>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pPr rtl="0"/>
            <a:fld id="{8FDBFFB2-86D9-4B8F-A59A-553A60B94BBE}" type="slidenum">
              <a:rPr lang="en-US" smtClean="0"/>
              <a:pPr/>
              <a:t>‹#›</a:t>
            </a:fld>
            <a:endParaRPr lang="en-US"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ockmountprimaryschool.co.uk/special-educational-needs-and-disability-send-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mailto:year2@rockmount.croydon.sch.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525D-68ED-6A7A-921C-F666EBD48628}"/>
              </a:ext>
            </a:extLst>
          </p:cNvPr>
          <p:cNvSpPr>
            <a:spLocks noGrp="1"/>
          </p:cNvSpPr>
          <p:nvPr>
            <p:ph type="ctrTitle"/>
          </p:nvPr>
        </p:nvSpPr>
        <p:spPr>
          <a:xfrm>
            <a:off x="407422" y="645136"/>
            <a:ext cx="9165204" cy="1424473"/>
          </a:xfrm>
        </p:spPr>
        <p:txBody>
          <a:bodyPr anchor="b">
            <a:normAutofit fontScale="90000"/>
          </a:bodyPr>
          <a:lstStyle/>
          <a:p>
            <a:r>
              <a:rPr lang="en-GB" dirty="0" err="1">
                <a:solidFill>
                  <a:schemeClr val="tx2"/>
                </a:solidFill>
              </a:rPr>
              <a:t>Rockmount</a:t>
            </a:r>
            <a:r>
              <a:rPr lang="en-GB" dirty="0">
                <a:solidFill>
                  <a:schemeClr val="tx2"/>
                </a:solidFill>
              </a:rPr>
              <a:t> Primary School</a:t>
            </a:r>
          </a:p>
        </p:txBody>
      </p:sp>
      <p:sp>
        <p:nvSpPr>
          <p:cNvPr id="3" name="Subtitle 2">
            <a:extLst>
              <a:ext uri="{FF2B5EF4-FFF2-40B4-BE49-F238E27FC236}">
                <a16:creationId xmlns:a16="http://schemas.microsoft.com/office/drawing/2014/main" id="{A9BC2712-F6B3-5893-60F1-D00BF3E11CB7}"/>
              </a:ext>
            </a:extLst>
          </p:cNvPr>
          <p:cNvSpPr>
            <a:spLocks noGrp="1"/>
          </p:cNvSpPr>
          <p:nvPr>
            <p:ph type="subTitle" idx="1"/>
          </p:nvPr>
        </p:nvSpPr>
        <p:spPr>
          <a:xfrm>
            <a:off x="2619375" y="5840729"/>
            <a:ext cx="6953250" cy="744270"/>
          </a:xfrm>
        </p:spPr>
        <p:txBody>
          <a:bodyPr anchor="t">
            <a:normAutofit/>
          </a:bodyPr>
          <a:lstStyle/>
          <a:p>
            <a:r>
              <a:rPr lang="en-GB" dirty="0"/>
              <a:t>SEND and Locality Support for parents</a:t>
            </a:r>
          </a:p>
        </p:txBody>
      </p:sp>
      <p:pic>
        <p:nvPicPr>
          <p:cNvPr id="4" name="Picture 3">
            <a:extLst>
              <a:ext uri="{FF2B5EF4-FFF2-40B4-BE49-F238E27FC236}">
                <a16:creationId xmlns:a16="http://schemas.microsoft.com/office/drawing/2014/main" id="{B6C723C1-60A2-2F0D-06A0-743FC9E656B8}"/>
              </a:ext>
            </a:extLst>
          </p:cNvPr>
          <p:cNvPicPr>
            <a:picLocks noChangeAspect="1"/>
          </p:cNvPicPr>
          <p:nvPr/>
        </p:nvPicPr>
        <p:blipFill rotWithShape="1">
          <a:blip r:embed="rId2"/>
          <a:srcRect b="3768"/>
          <a:stretch/>
        </p:blipFill>
        <p:spPr>
          <a:xfrm>
            <a:off x="4754261" y="2069609"/>
            <a:ext cx="1341739" cy="1746030"/>
          </a:xfrm>
          <a:prstGeom prst="rect">
            <a:avLst/>
          </a:prstGeom>
        </p:spPr>
      </p:pic>
    </p:spTree>
    <p:extLst>
      <p:ext uri="{BB962C8B-B14F-4D97-AF65-F5344CB8AC3E}">
        <p14:creationId xmlns:p14="http://schemas.microsoft.com/office/powerpoint/2010/main" val="154164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11828463" cy="537264"/>
          </a:xfrm>
        </p:spPr>
        <p:txBody>
          <a:bodyPr rtlCol="0">
            <a:noAutofit/>
          </a:bodyPr>
          <a:lstStyle/>
          <a:p>
            <a:pPr rtl="0"/>
            <a:r>
              <a:rPr lang="en-gb" sz="3200" b="1" dirty="0">
                <a:solidFill>
                  <a:srgbClr val="7030A0"/>
                </a:solidFill>
              </a:rPr>
              <a:t>Special Needs &amp; Disabili</a:t>
            </a:r>
            <a:r>
              <a:rPr lang="en-GB" sz="3200" b="1" dirty="0">
                <a:solidFill>
                  <a:srgbClr val="7030A0"/>
                </a:solidFill>
              </a:rPr>
              <a:t>t</a:t>
            </a:r>
            <a:r>
              <a:rPr lang="en-gb" sz="3200" b="1" dirty="0">
                <a:solidFill>
                  <a:srgbClr val="7030A0"/>
                </a:solidFill>
              </a:rPr>
              <a:t>ies (SEND) - Four Levels of Support</a:t>
            </a:r>
            <a:endParaRPr lang="en-US" sz="3200" b="1" dirty="0">
              <a:solidFill>
                <a:srgbClr val="7030A0"/>
              </a:solidFill>
            </a:endParaRPr>
          </a:p>
        </p:txBody>
      </p:sp>
      <p:sp>
        <p:nvSpPr>
          <p:cNvPr id="3" name="Content Placeholder 2"/>
          <p:cNvSpPr>
            <a:spLocks noGrp="1"/>
          </p:cNvSpPr>
          <p:nvPr>
            <p:ph idx="1"/>
          </p:nvPr>
        </p:nvSpPr>
        <p:spPr>
          <a:xfrm>
            <a:off x="1976610" y="1093654"/>
            <a:ext cx="10215390" cy="5040830"/>
          </a:xfrm>
        </p:spPr>
        <p:txBody>
          <a:bodyPr rtlCol="0">
            <a:normAutofit/>
          </a:bodyPr>
          <a:lstStyle/>
          <a:p>
            <a:pPr marL="0" marR="0" lvl="0" indent="0" algn="just" defTabSz="914400" rtl="0" eaLnBrk="1" fontAlgn="auto" latinLnBrk="0" hangingPunct="1">
              <a:lnSpc>
                <a:spcPct val="100000"/>
              </a:lnSpc>
              <a:spcBef>
                <a:spcPts val="0"/>
              </a:spcBef>
              <a:spcAft>
                <a:spcPts val="0"/>
              </a:spcAft>
              <a:buClr>
                <a:srgbClr val="A53010"/>
              </a:buClr>
              <a:buSzTx/>
              <a:buFontTx/>
              <a:buNone/>
              <a:tabLst/>
              <a:defRPr/>
            </a:pPr>
            <a:r>
              <a:rPr kumimoji="0" lang="en-GB"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Individual schools &amp; nurseries should always operate </a:t>
            </a:r>
            <a:r>
              <a:rPr kumimoji="0" lang="en-US"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Quality First Teaching. This is a style of teaching that emphasises high quality, inclusive teaching for all pupils in a class. This includes personalised learning, strategies to support SEND pupils' learning, on-going formative assessment and many others.</a:t>
            </a:r>
          </a:p>
          <a:p>
            <a:pPr marL="0" marR="0" lvl="0" indent="0" algn="just" defTabSz="914400" rtl="0" eaLnBrk="1" fontAlgn="auto" latinLnBrk="0" hangingPunct="1">
              <a:lnSpc>
                <a:spcPct val="100000"/>
              </a:lnSpc>
              <a:spcBef>
                <a:spcPts val="0"/>
              </a:spcBef>
              <a:spcAft>
                <a:spcPts val="0"/>
              </a:spcAft>
              <a:buClr>
                <a:srgbClr val="A53010"/>
              </a:buClr>
              <a:buSzTx/>
              <a:buFontTx/>
              <a:buNone/>
              <a:tabLst/>
              <a:defRPr/>
            </a:pPr>
            <a:endParaRPr kumimoji="0" lang="en-GB" sz="180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A53010"/>
              </a:buClr>
              <a:buSzTx/>
              <a:buFontTx/>
              <a:buNone/>
              <a:tabLst/>
              <a:defRPr/>
            </a:pPr>
            <a:r>
              <a:rPr kumimoji="0" lang="en-GB"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Schools are given additional funding to support pupils on their SEND register. Additional support for your child may include small group learning, individual therapies, mentoring or social/mental health support. This should be discussed with you as parents and usually forms part of a written plan which is reviewed regularly.</a:t>
            </a:r>
          </a:p>
          <a:p>
            <a:pPr marL="0" marR="0" lvl="0" indent="0" algn="just" defTabSz="914400" rtl="0" eaLnBrk="1" fontAlgn="auto" latinLnBrk="0" hangingPunct="1">
              <a:lnSpc>
                <a:spcPct val="100000"/>
              </a:lnSpc>
              <a:spcBef>
                <a:spcPts val="0"/>
              </a:spcBef>
              <a:spcAft>
                <a:spcPts val="0"/>
              </a:spcAft>
              <a:buClr>
                <a:srgbClr val="A53010"/>
              </a:buClr>
              <a:buSzTx/>
              <a:buFontTx/>
              <a:buNone/>
              <a:tabLst/>
              <a:defRPr/>
            </a:pPr>
            <a:endParaRPr kumimoji="0" lang="en-GB" sz="1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A53010"/>
              </a:buClr>
              <a:buSzTx/>
              <a:buFontTx/>
              <a:buNone/>
              <a:tabLst/>
              <a:defRPr/>
            </a:pPr>
            <a:r>
              <a:rPr kumimoji="0" lang="en-US" sz="1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If school support is not sufficient to meet needs, local additional support, advice or resources can be awarded to help support the school to meet the needs. This is administered at Locality SENCo Forums, </a:t>
            </a:r>
            <a:r>
              <a:rPr kumimoji="0" lang="en-GB" sz="1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held monthly. Funding is taken from a local budget. For Nursery children, SEN Inclusion Funding is distributed in a similar way,</a:t>
            </a:r>
          </a:p>
          <a:p>
            <a:pPr marL="0" marR="0" lvl="0" indent="0" algn="just" defTabSz="914400" rtl="0" eaLnBrk="1" fontAlgn="auto" latinLnBrk="0" hangingPunct="1">
              <a:lnSpc>
                <a:spcPct val="100000"/>
              </a:lnSpc>
              <a:spcBef>
                <a:spcPts val="0"/>
              </a:spcBef>
              <a:spcAft>
                <a:spcPts val="0"/>
              </a:spcAft>
              <a:buClr>
                <a:srgbClr val="A53010"/>
              </a:buClr>
              <a:buSzTx/>
              <a:buFontTx/>
              <a:buNone/>
              <a:tabLst/>
              <a:defRPr/>
            </a:pPr>
            <a:endParaRPr kumimoji="0" lang="en-GB" sz="1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A53010"/>
              </a:buClr>
              <a:buSzTx/>
              <a:buFontTx/>
              <a:buNone/>
              <a:tabLst/>
              <a:defRPr/>
            </a:pPr>
            <a:r>
              <a:rPr kumimoji="0" lang="en-US" sz="18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Children with exceptional and complex needs can be supported with requests for an Education &amp; Health Care needs assessment, if required. A separate and independent multi-disciplinary panel considers these requests. If agreed, this process takes 20 weeks</a:t>
            </a:r>
            <a:r>
              <a:rPr kumimoji="0" lang="en-US" sz="14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4DC24A6A-4766-B63A-B839-43C677A4E057}"/>
              </a:ext>
            </a:extLst>
          </p:cNvPr>
          <p:cNvPicPr>
            <a:picLocks noChangeAspect="1"/>
          </p:cNvPicPr>
          <p:nvPr/>
        </p:nvPicPr>
        <p:blipFill>
          <a:blip r:embed="rId3"/>
          <a:stretch>
            <a:fillRect/>
          </a:stretch>
        </p:blipFill>
        <p:spPr>
          <a:xfrm>
            <a:off x="746926" y="1232088"/>
            <a:ext cx="885393" cy="886755"/>
          </a:xfrm>
          <a:prstGeom prst="rect">
            <a:avLst/>
          </a:prstGeom>
        </p:spPr>
      </p:pic>
      <p:pic>
        <p:nvPicPr>
          <p:cNvPr id="6" name="Picture 5">
            <a:extLst>
              <a:ext uri="{FF2B5EF4-FFF2-40B4-BE49-F238E27FC236}">
                <a16:creationId xmlns:a16="http://schemas.microsoft.com/office/drawing/2014/main" id="{11EE6124-088A-3F1C-8821-BCDD49482833}"/>
              </a:ext>
            </a:extLst>
          </p:cNvPr>
          <p:cNvPicPr>
            <a:picLocks noChangeAspect="1"/>
          </p:cNvPicPr>
          <p:nvPr/>
        </p:nvPicPr>
        <p:blipFill>
          <a:blip r:embed="rId4"/>
          <a:stretch>
            <a:fillRect/>
          </a:stretch>
        </p:blipFill>
        <p:spPr>
          <a:xfrm>
            <a:off x="746926" y="2427304"/>
            <a:ext cx="885393" cy="899120"/>
          </a:xfrm>
          <a:prstGeom prst="rect">
            <a:avLst/>
          </a:prstGeom>
        </p:spPr>
      </p:pic>
      <p:pic>
        <p:nvPicPr>
          <p:cNvPr id="7" name="Picture 6">
            <a:extLst>
              <a:ext uri="{FF2B5EF4-FFF2-40B4-BE49-F238E27FC236}">
                <a16:creationId xmlns:a16="http://schemas.microsoft.com/office/drawing/2014/main" id="{34B03365-25FF-4FC0-F7C3-FFB9FC2A5700}"/>
              </a:ext>
            </a:extLst>
          </p:cNvPr>
          <p:cNvPicPr>
            <a:picLocks noChangeAspect="1"/>
          </p:cNvPicPr>
          <p:nvPr/>
        </p:nvPicPr>
        <p:blipFill>
          <a:blip r:embed="rId5"/>
          <a:stretch>
            <a:fillRect/>
          </a:stretch>
        </p:blipFill>
        <p:spPr>
          <a:xfrm>
            <a:off x="1035929" y="3669526"/>
            <a:ext cx="504198" cy="899120"/>
          </a:xfrm>
          <a:prstGeom prst="rect">
            <a:avLst/>
          </a:prstGeom>
        </p:spPr>
      </p:pic>
      <p:pic>
        <p:nvPicPr>
          <p:cNvPr id="10" name="Picture 9" descr="A logo with text on it&#10;&#10;Description automatically generated">
            <a:extLst>
              <a:ext uri="{FF2B5EF4-FFF2-40B4-BE49-F238E27FC236}">
                <a16:creationId xmlns:a16="http://schemas.microsoft.com/office/drawing/2014/main" id="{E6786740-9F60-9654-7642-0391ED274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3853" y="6070600"/>
            <a:ext cx="1993900" cy="787400"/>
          </a:xfrm>
          <a:prstGeom prst="rect">
            <a:avLst/>
          </a:prstGeom>
        </p:spPr>
      </p:pic>
    </p:spTree>
    <p:extLst>
      <p:ext uri="{BB962C8B-B14F-4D97-AF65-F5344CB8AC3E}">
        <p14:creationId xmlns:p14="http://schemas.microsoft.com/office/powerpoint/2010/main" val="381176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304800"/>
            <a:ext cx="9372600" cy="561975"/>
          </a:xfrm>
        </p:spPr>
        <p:txBody>
          <a:bodyPr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AB3C19"/>
                </a:solidFill>
                <a:effectLst/>
                <a:uLnTx/>
                <a:uFillTx/>
                <a:latin typeface="arial"/>
                <a:ea typeface="+mn-ea"/>
                <a:cs typeface="arial"/>
              </a:rPr>
              <a:t>What happened before CLSS?</a:t>
            </a:r>
          </a:p>
        </p:txBody>
      </p:sp>
      <p:pic>
        <p:nvPicPr>
          <p:cNvPr id="4" name="Picture 3">
            <a:extLst>
              <a:ext uri="{FF2B5EF4-FFF2-40B4-BE49-F238E27FC236}">
                <a16:creationId xmlns:a16="http://schemas.microsoft.com/office/drawing/2014/main" id="{3D654C41-EDFA-038A-7045-07CEBC740373}"/>
              </a:ext>
            </a:extLst>
          </p:cNvPr>
          <p:cNvPicPr>
            <a:picLocks noChangeAspect="1"/>
          </p:cNvPicPr>
          <p:nvPr/>
        </p:nvPicPr>
        <p:blipFill>
          <a:blip r:embed="rId2"/>
          <a:stretch>
            <a:fillRect/>
          </a:stretch>
        </p:blipFill>
        <p:spPr>
          <a:xfrm>
            <a:off x="1148582" y="933609"/>
            <a:ext cx="9894836" cy="4267041"/>
          </a:xfrm>
          <a:prstGeom prst="rect">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35294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116797"/>
            <a:ext cx="9372600" cy="628650"/>
          </a:xfrm>
        </p:spPr>
        <p:txBody>
          <a:bodyPr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AB3C19"/>
                </a:solidFill>
                <a:effectLst/>
                <a:uLnTx/>
                <a:uFillTx/>
                <a:latin typeface="arial"/>
                <a:ea typeface="+mn-ea"/>
                <a:cs typeface="arial"/>
              </a:rPr>
              <a:t>How does the new system work?</a:t>
            </a:r>
          </a:p>
        </p:txBody>
      </p:sp>
      <p:pic>
        <p:nvPicPr>
          <p:cNvPr id="4" name="Picture 3">
            <a:extLst>
              <a:ext uri="{FF2B5EF4-FFF2-40B4-BE49-F238E27FC236}">
                <a16:creationId xmlns:a16="http://schemas.microsoft.com/office/drawing/2014/main" id="{CC62913F-1979-C60A-F7F2-ED05A959A7C6}"/>
              </a:ext>
            </a:extLst>
          </p:cNvPr>
          <p:cNvPicPr>
            <a:picLocks noChangeAspect="1"/>
          </p:cNvPicPr>
          <p:nvPr/>
        </p:nvPicPr>
        <p:blipFill rotWithShape="1">
          <a:blip r:embed="rId2"/>
          <a:srcRect l="-1" r="54493" b="325"/>
          <a:stretch/>
        </p:blipFill>
        <p:spPr>
          <a:xfrm>
            <a:off x="2208213" y="745448"/>
            <a:ext cx="4371263" cy="5255960"/>
          </a:xfrm>
          <a:prstGeom prst="rect">
            <a:avLst/>
          </a:prstGeom>
        </p:spPr>
      </p:pic>
      <p:pic>
        <p:nvPicPr>
          <p:cNvPr id="7" name="Picture 6">
            <a:extLst>
              <a:ext uri="{FF2B5EF4-FFF2-40B4-BE49-F238E27FC236}">
                <a16:creationId xmlns:a16="http://schemas.microsoft.com/office/drawing/2014/main" id="{B5DE7A3E-4992-295C-39BE-3333303B3BAB}"/>
              </a:ext>
            </a:extLst>
          </p:cNvPr>
          <p:cNvPicPr>
            <a:picLocks noChangeAspect="1"/>
          </p:cNvPicPr>
          <p:nvPr/>
        </p:nvPicPr>
        <p:blipFill>
          <a:blip r:embed="rId3"/>
          <a:stretch>
            <a:fillRect/>
          </a:stretch>
        </p:blipFill>
        <p:spPr>
          <a:xfrm>
            <a:off x="6579476" y="745447"/>
            <a:ext cx="5001337" cy="5255961"/>
          </a:xfrm>
          <a:prstGeom prst="rect">
            <a:avLst/>
          </a:prstGeom>
        </p:spPr>
      </p:pic>
    </p:spTree>
    <p:extLst>
      <p:ext uri="{BB962C8B-B14F-4D97-AF65-F5344CB8AC3E}">
        <p14:creationId xmlns:p14="http://schemas.microsoft.com/office/powerpoint/2010/main" val="252247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t>Who is supporting your child?</a:t>
            </a:r>
          </a:p>
        </p:txBody>
      </p:sp>
      <p:sp>
        <p:nvSpPr>
          <p:cNvPr id="3" name="Text Placeholder 2"/>
          <p:cNvSpPr>
            <a:spLocks noGrp="1"/>
          </p:cNvSpPr>
          <p:nvPr>
            <p:ph type="body" sz="half" idx="2"/>
          </p:nvPr>
        </p:nvSpPr>
        <p:spPr/>
        <p:txBody>
          <a:bodyPr rtlCol="0"/>
          <a:lstStyle/>
          <a:p>
            <a:pPr rtl="0"/>
            <a:r>
              <a:rPr lang="en-gb" dirty="0"/>
              <a:t>CLSS aims to bring professionals together to provide early support and intervention</a:t>
            </a:r>
          </a:p>
        </p:txBody>
      </p:sp>
      <p:pic>
        <p:nvPicPr>
          <p:cNvPr id="1026" name="Picture 2" descr="Home - Child Trends – ChildTrends">
            <a:extLst>
              <a:ext uri="{FF2B5EF4-FFF2-40B4-BE49-F238E27FC236}">
                <a16:creationId xmlns:a16="http://schemas.microsoft.com/office/drawing/2014/main" id="{3A0B4129-7B3A-2B01-53BA-2A3192CD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72518"/>
            <a:ext cx="2895600" cy="15811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21A05CA-021E-EE71-3813-DA5BB477243C}"/>
              </a:ext>
            </a:extLst>
          </p:cNvPr>
          <p:cNvCxnSpPr>
            <a:cxnSpLocks/>
          </p:cNvCxnSpPr>
          <p:nvPr/>
        </p:nvCxnSpPr>
        <p:spPr>
          <a:xfrm>
            <a:off x="2702319" y="1633136"/>
            <a:ext cx="646809" cy="52617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 name="Straight Arrow Connector 5">
            <a:extLst>
              <a:ext uri="{FF2B5EF4-FFF2-40B4-BE49-F238E27FC236}">
                <a16:creationId xmlns:a16="http://schemas.microsoft.com/office/drawing/2014/main" id="{54E5C602-63F7-2CFC-64E2-BD006B24F103}"/>
              </a:ext>
            </a:extLst>
          </p:cNvPr>
          <p:cNvCxnSpPr>
            <a:cxnSpLocks/>
            <a:endCxn id="1026" idx="1"/>
          </p:cNvCxnSpPr>
          <p:nvPr/>
        </p:nvCxnSpPr>
        <p:spPr>
          <a:xfrm flipV="1">
            <a:off x="2412694" y="2863093"/>
            <a:ext cx="787706" cy="56590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7" name="Straight Arrow Connector 6">
            <a:extLst>
              <a:ext uri="{FF2B5EF4-FFF2-40B4-BE49-F238E27FC236}">
                <a16:creationId xmlns:a16="http://schemas.microsoft.com/office/drawing/2014/main" id="{7BB7E892-12F9-0EB9-2B85-B2A3CB85F757}"/>
              </a:ext>
            </a:extLst>
          </p:cNvPr>
          <p:cNvCxnSpPr>
            <a:cxnSpLocks/>
          </p:cNvCxnSpPr>
          <p:nvPr/>
        </p:nvCxnSpPr>
        <p:spPr>
          <a:xfrm flipV="1">
            <a:off x="3200400" y="3717184"/>
            <a:ext cx="512208" cy="6649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E48A0EDB-1049-4C61-4667-4C6F79D04B14}"/>
              </a:ext>
            </a:extLst>
          </p:cNvPr>
          <p:cNvCxnSpPr>
            <a:cxnSpLocks/>
          </p:cNvCxnSpPr>
          <p:nvPr/>
        </p:nvCxnSpPr>
        <p:spPr>
          <a:xfrm flipH="1" flipV="1">
            <a:off x="5885195" y="3747285"/>
            <a:ext cx="396355" cy="69152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a:extLst>
              <a:ext uri="{FF2B5EF4-FFF2-40B4-BE49-F238E27FC236}">
                <a16:creationId xmlns:a16="http://schemas.microsoft.com/office/drawing/2014/main" id="{14009BE2-6345-6967-5C62-28067A168448}"/>
              </a:ext>
            </a:extLst>
          </p:cNvPr>
          <p:cNvCxnSpPr>
            <a:cxnSpLocks/>
          </p:cNvCxnSpPr>
          <p:nvPr/>
        </p:nvCxnSpPr>
        <p:spPr>
          <a:xfrm flipH="1" flipV="1">
            <a:off x="6096000" y="2925454"/>
            <a:ext cx="733386" cy="50762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Straight Arrow Connector 20">
            <a:extLst>
              <a:ext uri="{FF2B5EF4-FFF2-40B4-BE49-F238E27FC236}">
                <a16:creationId xmlns:a16="http://schemas.microsoft.com/office/drawing/2014/main" id="{DE56BE04-57CA-0B6C-D259-DDE6ED46C713}"/>
              </a:ext>
            </a:extLst>
          </p:cNvPr>
          <p:cNvCxnSpPr>
            <a:cxnSpLocks/>
          </p:cNvCxnSpPr>
          <p:nvPr/>
        </p:nvCxnSpPr>
        <p:spPr>
          <a:xfrm flipH="1">
            <a:off x="5964508" y="1486422"/>
            <a:ext cx="673406" cy="67288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a:extLst>
              <a:ext uri="{FF2B5EF4-FFF2-40B4-BE49-F238E27FC236}">
                <a16:creationId xmlns:a16="http://schemas.microsoft.com/office/drawing/2014/main" id="{83CE102F-BB6C-BE9C-FBD2-B2A1F47A6BAA}"/>
              </a:ext>
            </a:extLst>
          </p:cNvPr>
          <p:cNvCxnSpPr>
            <a:cxnSpLocks/>
          </p:cNvCxnSpPr>
          <p:nvPr/>
        </p:nvCxnSpPr>
        <p:spPr>
          <a:xfrm>
            <a:off x="4814929" y="1344058"/>
            <a:ext cx="20405" cy="72846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3" name="Straight Arrow Connector 32">
            <a:extLst>
              <a:ext uri="{FF2B5EF4-FFF2-40B4-BE49-F238E27FC236}">
                <a16:creationId xmlns:a16="http://schemas.microsoft.com/office/drawing/2014/main" id="{2C8F30C3-9F31-222A-4D7F-7BC507C0A229}"/>
              </a:ext>
            </a:extLst>
          </p:cNvPr>
          <p:cNvCxnSpPr>
            <a:cxnSpLocks/>
          </p:cNvCxnSpPr>
          <p:nvPr/>
        </p:nvCxnSpPr>
        <p:spPr>
          <a:xfrm flipH="1" flipV="1">
            <a:off x="4825131" y="3846916"/>
            <a:ext cx="10203" cy="59189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5" name="TextBox 34">
            <a:extLst>
              <a:ext uri="{FF2B5EF4-FFF2-40B4-BE49-F238E27FC236}">
                <a16:creationId xmlns:a16="http://schemas.microsoft.com/office/drawing/2014/main" id="{4DC0F8EA-B749-D034-D990-0F95FAD8ED2A}"/>
              </a:ext>
            </a:extLst>
          </p:cNvPr>
          <p:cNvSpPr txBox="1"/>
          <p:nvPr/>
        </p:nvSpPr>
        <p:spPr>
          <a:xfrm>
            <a:off x="1550355" y="1020533"/>
            <a:ext cx="1108131" cy="1138773"/>
          </a:xfrm>
          <a:prstGeom prst="rect">
            <a:avLst/>
          </a:prstGeom>
          <a:noFill/>
        </p:spPr>
        <p:txBody>
          <a:bodyPr wrap="square" rtlCol="0">
            <a:spAutoFit/>
          </a:bodyPr>
          <a:lstStyle/>
          <a:p>
            <a:r>
              <a:rPr lang="en-GB" sz="1000" dirty="0">
                <a:latin typeface="Cavolini" panose="03000502040302020204" pitchFamily="66" charset="0"/>
                <a:cs typeface="Cavolini" panose="03000502040302020204" pitchFamily="66" charset="0"/>
              </a:rPr>
              <a:t>Area SEND Leads:</a:t>
            </a:r>
          </a:p>
          <a:p>
            <a:r>
              <a:rPr lang="en-GB" sz="1000" dirty="0">
                <a:latin typeface="Cavolini" panose="03000502040302020204" pitchFamily="66" charset="0"/>
                <a:cs typeface="Cavolini" panose="03000502040302020204" pitchFamily="66" charset="0"/>
              </a:rPr>
              <a:t>Sonal Desai</a:t>
            </a:r>
          </a:p>
          <a:p>
            <a:r>
              <a:rPr lang="en-GB" sz="1000" dirty="0">
                <a:latin typeface="Cavolini" panose="03000502040302020204" pitchFamily="66" charset="0"/>
                <a:cs typeface="Cavolini" panose="03000502040302020204" pitchFamily="66" charset="0"/>
              </a:rPr>
              <a:t>Keran Currie</a:t>
            </a:r>
          </a:p>
          <a:p>
            <a:r>
              <a:rPr lang="en-GB" sz="1000" dirty="0">
                <a:latin typeface="Cavolini" panose="03000502040302020204" pitchFamily="66" charset="0"/>
                <a:cs typeface="Cavolini" panose="03000502040302020204" pitchFamily="66" charset="0"/>
              </a:rPr>
              <a:t>Mel Farris</a:t>
            </a:r>
          </a:p>
          <a:p>
            <a:endParaRPr lang="en-GB" dirty="0"/>
          </a:p>
        </p:txBody>
      </p:sp>
      <p:sp>
        <p:nvSpPr>
          <p:cNvPr id="36" name="TextBox 35">
            <a:extLst>
              <a:ext uri="{FF2B5EF4-FFF2-40B4-BE49-F238E27FC236}">
                <a16:creationId xmlns:a16="http://schemas.microsoft.com/office/drawing/2014/main" id="{55EB0DFB-4AC6-1B4C-F7EC-E6CA84F8FF83}"/>
              </a:ext>
            </a:extLst>
          </p:cNvPr>
          <p:cNvSpPr txBox="1"/>
          <p:nvPr/>
        </p:nvSpPr>
        <p:spPr>
          <a:xfrm>
            <a:off x="4199373" y="1018932"/>
            <a:ext cx="1896627" cy="261610"/>
          </a:xfrm>
          <a:prstGeom prst="rect">
            <a:avLst/>
          </a:prstGeom>
          <a:noFill/>
        </p:spPr>
        <p:txBody>
          <a:bodyPr wrap="square" rtlCol="0">
            <a:spAutoFit/>
          </a:bodyPr>
          <a:lstStyle/>
          <a:p>
            <a:r>
              <a:rPr lang="en-GB" sz="1050" dirty="0">
                <a:latin typeface="Cavolini" panose="03000502040302020204" pitchFamily="66" charset="0"/>
                <a:cs typeface="Cavolini" panose="03000502040302020204" pitchFamily="66" charset="0"/>
              </a:rPr>
              <a:t>School </a:t>
            </a:r>
            <a:r>
              <a:rPr lang="en-GB" sz="1050" dirty="0" err="1">
                <a:latin typeface="Cavolini" panose="03000502040302020204" pitchFamily="66" charset="0"/>
                <a:cs typeface="Cavolini" panose="03000502040302020204" pitchFamily="66" charset="0"/>
              </a:rPr>
              <a:t>Sendco’s</a:t>
            </a:r>
            <a:endParaRPr lang="en-GB" sz="1050" dirty="0">
              <a:latin typeface="Cavolini" panose="03000502040302020204" pitchFamily="66" charset="0"/>
              <a:cs typeface="Cavolini" panose="03000502040302020204" pitchFamily="66" charset="0"/>
            </a:endParaRPr>
          </a:p>
        </p:txBody>
      </p:sp>
      <p:sp>
        <p:nvSpPr>
          <p:cNvPr id="37" name="TextBox 36">
            <a:extLst>
              <a:ext uri="{FF2B5EF4-FFF2-40B4-BE49-F238E27FC236}">
                <a16:creationId xmlns:a16="http://schemas.microsoft.com/office/drawing/2014/main" id="{25B3383E-E986-1B8F-DEA8-B5FF0C4C36B6}"/>
              </a:ext>
            </a:extLst>
          </p:cNvPr>
          <p:cNvSpPr txBox="1"/>
          <p:nvPr/>
        </p:nvSpPr>
        <p:spPr>
          <a:xfrm>
            <a:off x="6301135" y="1044518"/>
            <a:ext cx="1323653" cy="430887"/>
          </a:xfrm>
          <a:prstGeom prst="rect">
            <a:avLst/>
          </a:prstGeom>
          <a:noFill/>
        </p:spPr>
        <p:txBody>
          <a:bodyPr wrap="square" rtlCol="0">
            <a:spAutoFit/>
          </a:bodyPr>
          <a:lstStyle/>
          <a:p>
            <a:r>
              <a:rPr lang="en-GB" sz="1050" dirty="0">
                <a:latin typeface="Cavolini" panose="03000502040302020204" pitchFamily="66" charset="0"/>
                <a:cs typeface="Cavolini" panose="03000502040302020204" pitchFamily="66" charset="0"/>
              </a:rPr>
              <a:t>Educational Psychologists</a:t>
            </a:r>
          </a:p>
        </p:txBody>
      </p:sp>
      <p:sp>
        <p:nvSpPr>
          <p:cNvPr id="38" name="TextBox 37">
            <a:extLst>
              <a:ext uri="{FF2B5EF4-FFF2-40B4-BE49-F238E27FC236}">
                <a16:creationId xmlns:a16="http://schemas.microsoft.com/office/drawing/2014/main" id="{113D7A98-52AE-A579-F9FE-3959BE99429B}"/>
              </a:ext>
            </a:extLst>
          </p:cNvPr>
          <p:cNvSpPr txBox="1"/>
          <p:nvPr/>
        </p:nvSpPr>
        <p:spPr>
          <a:xfrm>
            <a:off x="6637914" y="3409720"/>
            <a:ext cx="1300656" cy="253916"/>
          </a:xfrm>
          <a:prstGeom prst="rect">
            <a:avLst/>
          </a:prstGeom>
          <a:noFill/>
        </p:spPr>
        <p:txBody>
          <a:bodyPr wrap="square" rtlCol="0">
            <a:spAutoFit/>
          </a:bodyPr>
          <a:lstStyle/>
          <a:p>
            <a:r>
              <a:rPr lang="en-GB" sz="1050" dirty="0">
                <a:latin typeface="Cavolini" panose="03000502040302020204" pitchFamily="66" charset="0"/>
                <a:cs typeface="Cavolini" panose="03000502040302020204" pitchFamily="66" charset="0"/>
              </a:rPr>
              <a:t>Headteachers</a:t>
            </a:r>
          </a:p>
        </p:txBody>
      </p:sp>
      <p:sp>
        <p:nvSpPr>
          <p:cNvPr id="39" name="TextBox 38">
            <a:extLst>
              <a:ext uri="{FF2B5EF4-FFF2-40B4-BE49-F238E27FC236}">
                <a16:creationId xmlns:a16="http://schemas.microsoft.com/office/drawing/2014/main" id="{A06E68B2-C90B-75BC-3C8C-C9147E0698B8}"/>
              </a:ext>
            </a:extLst>
          </p:cNvPr>
          <p:cNvSpPr txBox="1"/>
          <p:nvPr/>
        </p:nvSpPr>
        <p:spPr>
          <a:xfrm>
            <a:off x="5930681" y="4451883"/>
            <a:ext cx="1461270" cy="430887"/>
          </a:xfrm>
          <a:prstGeom prst="rect">
            <a:avLst/>
          </a:prstGeom>
          <a:noFill/>
        </p:spPr>
        <p:txBody>
          <a:bodyPr wrap="square" rtlCol="0">
            <a:spAutoFit/>
          </a:bodyPr>
          <a:lstStyle/>
          <a:p>
            <a:r>
              <a:rPr lang="en-GB" sz="1050" dirty="0">
                <a:latin typeface="Cavolini" panose="03000502040302020204" pitchFamily="66" charset="0"/>
                <a:cs typeface="Cavolini" panose="03000502040302020204" pitchFamily="66" charset="0"/>
              </a:rPr>
              <a:t>Medical professionals</a:t>
            </a:r>
          </a:p>
        </p:txBody>
      </p:sp>
      <p:sp>
        <p:nvSpPr>
          <p:cNvPr id="40" name="TextBox 39">
            <a:extLst>
              <a:ext uri="{FF2B5EF4-FFF2-40B4-BE49-F238E27FC236}">
                <a16:creationId xmlns:a16="http://schemas.microsoft.com/office/drawing/2014/main" id="{079DC603-0999-11FD-4C5A-7A710AB53F37}"/>
              </a:ext>
            </a:extLst>
          </p:cNvPr>
          <p:cNvSpPr txBox="1"/>
          <p:nvPr/>
        </p:nvSpPr>
        <p:spPr>
          <a:xfrm>
            <a:off x="4331666" y="4467272"/>
            <a:ext cx="1169911" cy="415498"/>
          </a:xfrm>
          <a:prstGeom prst="rect">
            <a:avLst/>
          </a:prstGeom>
          <a:noFill/>
        </p:spPr>
        <p:txBody>
          <a:bodyPr wrap="square" rtlCol="0">
            <a:spAutoFit/>
          </a:bodyPr>
          <a:lstStyle/>
          <a:p>
            <a:r>
              <a:rPr lang="en-GB" sz="1050" dirty="0">
                <a:latin typeface="Cavolini" panose="03000502040302020204" pitchFamily="66" charset="0"/>
                <a:cs typeface="Cavolini" panose="03000502040302020204" pitchFamily="66" charset="0"/>
              </a:rPr>
              <a:t>Parent(s) and Carer(s)</a:t>
            </a:r>
          </a:p>
        </p:txBody>
      </p:sp>
      <p:sp>
        <p:nvSpPr>
          <p:cNvPr id="41" name="TextBox 40">
            <a:extLst>
              <a:ext uri="{FF2B5EF4-FFF2-40B4-BE49-F238E27FC236}">
                <a16:creationId xmlns:a16="http://schemas.microsoft.com/office/drawing/2014/main" id="{8C077D2E-768C-0C27-30D2-7AF4CE4A486A}"/>
              </a:ext>
            </a:extLst>
          </p:cNvPr>
          <p:cNvSpPr txBox="1"/>
          <p:nvPr/>
        </p:nvSpPr>
        <p:spPr>
          <a:xfrm>
            <a:off x="2553009" y="4469991"/>
            <a:ext cx="1289711" cy="577081"/>
          </a:xfrm>
          <a:prstGeom prst="rect">
            <a:avLst/>
          </a:prstGeom>
          <a:noFill/>
        </p:spPr>
        <p:txBody>
          <a:bodyPr wrap="square" rtlCol="0">
            <a:spAutoFit/>
          </a:bodyPr>
          <a:lstStyle/>
          <a:p>
            <a:r>
              <a:rPr lang="en-GB" sz="1050" dirty="0">
                <a:latin typeface="Cavolini" panose="03000502040302020204" pitchFamily="66" charset="0"/>
                <a:cs typeface="Cavolini" panose="03000502040302020204" pitchFamily="66" charset="0"/>
              </a:rPr>
              <a:t>Speech and language Therapists</a:t>
            </a:r>
          </a:p>
        </p:txBody>
      </p:sp>
      <p:sp>
        <p:nvSpPr>
          <p:cNvPr id="42" name="TextBox 41">
            <a:extLst>
              <a:ext uri="{FF2B5EF4-FFF2-40B4-BE49-F238E27FC236}">
                <a16:creationId xmlns:a16="http://schemas.microsoft.com/office/drawing/2014/main" id="{8FCE7C2A-04CA-AA87-9344-315962E1F2AF}"/>
              </a:ext>
            </a:extLst>
          </p:cNvPr>
          <p:cNvSpPr txBox="1"/>
          <p:nvPr/>
        </p:nvSpPr>
        <p:spPr>
          <a:xfrm>
            <a:off x="1926995" y="3445919"/>
            <a:ext cx="916659" cy="415498"/>
          </a:xfrm>
          <a:prstGeom prst="rect">
            <a:avLst/>
          </a:prstGeom>
          <a:noFill/>
        </p:spPr>
        <p:txBody>
          <a:bodyPr wrap="square" rtlCol="0">
            <a:spAutoFit/>
          </a:bodyPr>
          <a:lstStyle/>
          <a:p>
            <a:r>
              <a:rPr lang="en-GB" sz="1050" dirty="0">
                <a:latin typeface="Cavolini" panose="03000502040302020204" pitchFamily="66" charset="0"/>
                <a:cs typeface="Cavolini" panose="03000502040302020204" pitchFamily="66" charset="0"/>
              </a:rPr>
              <a:t>Class teachers</a:t>
            </a:r>
          </a:p>
        </p:txBody>
      </p:sp>
      <p:sp>
        <p:nvSpPr>
          <p:cNvPr id="44" name="Picture Placeholder 43">
            <a:extLst>
              <a:ext uri="{FF2B5EF4-FFF2-40B4-BE49-F238E27FC236}">
                <a16:creationId xmlns:a16="http://schemas.microsoft.com/office/drawing/2014/main" id="{82D0EE6B-9151-66E5-294A-33CA606D6401}"/>
              </a:ext>
            </a:extLst>
          </p:cNvPr>
          <p:cNvSpPr>
            <a:spLocks noGrp="1"/>
          </p:cNvSpPr>
          <p:nvPr>
            <p:ph type="pic" idx="1"/>
          </p:nvPr>
        </p:nvSpPr>
        <p:spPr/>
        <p:txBody>
          <a:bodyPr/>
          <a:lstStyle/>
          <a:p>
            <a:endParaRPr lang="en-GB" dirty="0"/>
          </a:p>
        </p:txBody>
      </p:sp>
    </p:spTree>
    <p:extLst>
      <p:ext uri="{BB962C8B-B14F-4D97-AF65-F5344CB8AC3E}">
        <p14:creationId xmlns:p14="http://schemas.microsoft.com/office/powerpoint/2010/main" val="160914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523"/>
            <a:ext cx="6400801" cy="1061545"/>
          </a:xfrm>
        </p:spPr>
        <p:txBody>
          <a:bodyPr rtlCol="0">
            <a:normAutofit fontScale="90000"/>
          </a:bodyPr>
          <a:lstStyle/>
          <a:p>
            <a:pPr algn="ctr" rtl="0"/>
            <a:r>
              <a:rPr lang="en-gb" dirty="0">
                <a:solidFill>
                  <a:srgbClr val="AB3C19"/>
                </a:solidFill>
              </a:rPr>
              <a:t>Area SEND Colleagues</a:t>
            </a:r>
          </a:p>
        </p:txBody>
      </p:sp>
      <p:sp>
        <p:nvSpPr>
          <p:cNvPr id="3" name="Text Placeholder 2"/>
          <p:cNvSpPr>
            <a:spLocks noGrp="1"/>
          </p:cNvSpPr>
          <p:nvPr>
            <p:ph type="body" idx="1"/>
          </p:nvPr>
        </p:nvSpPr>
        <p:spPr>
          <a:xfrm>
            <a:off x="3019874" y="3929858"/>
            <a:ext cx="2255716" cy="493286"/>
          </a:xfrm>
        </p:spPr>
        <p:txBody>
          <a:bodyPr rtlCol="0">
            <a:normAutofit fontScale="92500" lnSpcReduction="10000"/>
          </a:bodyPr>
          <a:lstStyle/>
          <a:p>
            <a:pPr algn="ctr" rtl="0"/>
            <a:r>
              <a:rPr lang="en-gb" sz="3200" b="1" dirty="0">
                <a:solidFill>
                  <a:schemeClr val="tx1"/>
                </a:solidFill>
                <a:latin typeface="Calibri" panose="020F0502020204030204" pitchFamily="34" charset="0"/>
                <a:cs typeface="Calibri" panose="020F0502020204030204" pitchFamily="34" charset="0"/>
              </a:rPr>
              <a:t>Keran Currie</a:t>
            </a:r>
          </a:p>
        </p:txBody>
      </p:sp>
      <p:pic>
        <p:nvPicPr>
          <p:cNvPr id="4" name="Picture 3">
            <a:extLst>
              <a:ext uri="{FF2B5EF4-FFF2-40B4-BE49-F238E27FC236}">
                <a16:creationId xmlns:a16="http://schemas.microsoft.com/office/drawing/2014/main" id="{6E9ABCAC-E460-9766-E48D-9C147DB3C5BF}"/>
              </a:ext>
            </a:extLst>
          </p:cNvPr>
          <p:cNvPicPr>
            <a:picLocks noChangeAspect="1"/>
          </p:cNvPicPr>
          <p:nvPr/>
        </p:nvPicPr>
        <p:blipFill>
          <a:blip r:embed="rId2"/>
          <a:stretch>
            <a:fillRect/>
          </a:stretch>
        </p:blipFill>
        <p:spPr>
          <a:xfrm>
            <a:off x="6015238" y="382772"/>
            <a:ext cx="2840982" cy="3535883"/>
          </a:xfrm>
          <a:prstGeom prst="rect">
            <a:avLst/>
          </a:prstGeom>
        </p:spPr>
      </p:pic>
      <p:pic>
        <p:nvPicPr>
          <p:cNvPr id="5" name="Picture 4">
            <a:extLst>
              <a:ext uri="{FF2B5EF4-FFF2-40B4-BE49-F238E27FC236}">
                <a16:creationId xmlns:a16="http://schemas.microsoft.com/office/drawing/2014/main" id="{9A57973F-FF71-6A8C-A05B-FEDC632789A1}"/>
              </a:ext>
            </a:extLst>
          </p:cNvPr>
          <p:cNvPicPr>
            <a:picLocks noChangeAspect="1"/>
          </p:cNvPicPr>
          <p:nvPr/>
        </p:nvPicPr>
        <p:blipFill>
          <a:blip r:embed="rId3"/>
          <a:stretch>
            <a:fillRect/>
          </a:stretch>
        </p:blipFill>
        <p:spPr>
          <a:xfrm>
            <a:off x="3019874" y="1344789"/>
            <a:ext cx="2255716" cy="2573865"/>
          </a:xfrm>
          <a:prstGeom prst="rect">
            <a:avLst/>
          </a:prstGeom>
        </p:spPr>
      </p:pic>
      <p:pic>
        <p:nvPicPr>
          <p:cNvPr id="6" name="Picture 5" descr="mel.jpg">
            <a:extLst>
              <a:ext uri="{FF2B5EF4-FFF2-40B4-BE49-F238E27FC236}">
                <a16:creationId xmlns:a16="http://schemas.microsoft.com/office/drawing/2014/main" id="{94F4AC1B-9301-4D49-CB5D-AAFA26A88637}"/>
              </a:ext>
            </a:extLst>
          </p:cNvPr>
          <p:cNvPicPr>
            <a:picLocks noChangeAspect="1"/>
          </p:cNvPicPr>
          <p:nvPr/>
        </p:nvPicPr>
        <p:blipFill>
          <a:blip r:embed="rId4"/>
          <a:stretch>
            <a:fillRect/>
          </a:stretch>
        </p:blipFill>
        <p:spPr>
          <a:xfrm>
            <a:off x="9171869" y="1344789"/>
            <a:ext cx="1962150" cy="2573866"/>
          </a:xfrm>
          <a:prstGeom prst="rect">
            <a:avLst/>
          </a:prstGeom>
        </p:spPr>
      </p:pic>
      <p:sp>
        <p:nvSpPr>
          <p:cNvPr id="7" name="Text Placeholder 2">
            <a:extLst>
              <a:ext uri="{FF2B5EF4-FFF2-40B4-BE49-F238E27FC236}">
                <a16:creationId xmlns:a16="http://schemas.microsoft.com/office/drawing/2014/main" id="{07B61BF4-4C32-055C-57A3-F527AE5F296F}"/>
              </a:ext>
            </a:extLst>
          </p:cNvPr>
          <p:cNvSpPr txBox="1">
            <a:spLocks/>
          </p:cNvSpPr>
          <p:nvPr/>
        </p:nvSpPr>
        <p:spPr>
          <a:xfrm>
            <a:off x="6307871" y="3918654"/>
            <a:ext cx="2255716" cy="49328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800"/>
              </a:spcBef>
              <a:buSzPct val="80000"/>
              <a:buFont typeface="Wingdings" panose="05000000000000000000" pitchFamily="2" charset="2"/>
              <a:buNone/>
              <a:defRPr sz="2000" kern="1200">
                <a:solidFill>
                  <a:schemeClr val="accent2"/>
                </a:solidFill>
                <a:latin typeface="+mn-lt"/>
                <a:ea typeface="+mn-ea"/>
                <a:cs typeface="+mn-cs"/>
              </a:defRPr>
            </a:lvl1pPr>
            <a:lvl2pPr marL="457200" indent="0" algn="l" defTabSz="914400" rtl="0" eaLnBrk="1" latinLnBrk="0" hangingPunct="1">
              <a:lnSpc>
                <a:spcPct val="90000"/>
              </a:lnSpc>
              <a:spcBef>
                <a:spcPts val="1000"/>
              </a:spcBef>
              <a:buSzPct val="80000"/>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SzPct val="80000"/>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9pPr>
          </a:lstStyle>
          <a:p>
            <a:pPr algn="ctr"/>
            <a:r>
              <a:rPr lang="en-gb" sz="3200" b="1" dirty="0">
                <a:solidFill>
                  <a:schemeClr val="tx1"/>
                </a:solidFill>
                <a:latin typeface="Calibri" panose="020F0502020204030204" pitchFamily="34" charset="0"/>
                <a:cs typeface="Calibri" panose="020F0502020204030204" pitchFamily="34" charset="0"/>
              </a:rPr>
              <a:t>Sonal Desai</a:t>
            </a:r>
          </a:p>
        </p:txBody>
      </p:sp>
      <p:sp>
        <p:nvSpPr>
          <p:cNvPr id="8" name="Text Placeholder 2">
            <a:extLst>
              <a:ext uri="{FF2B5EF4-FFF2-40B4-BE49-F238E27FC236}">
                <a16:creationId xmlns:a16="http://schemas.microsoft.com/office/drawing/2014/main" id="{113DC0C5-76FA-605D-F9AA-8D0590A4E0CC}"/>
              </a:ext>
            </a:extLst>
          </p:cNvPr>
          <p:cNvSpPr txBox="1">
            <a:spLocks/>
          </p:cNvSpPr>
          <p:nvPr/>
        </p:nvSpPr>
        <p:spPr>
          <a:xfrm>
            <a:off x="9025086" y="3929858"/>
            <a:ext cx="2255716" cy="49328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800"/>
              </a:spcBef>
              <a:buSzPct val="80000"/>
              <a:buFont typeface="Wingdings" panose="05000000000000000000" pitchFamily="2" charset="2"/>
              <a:buNone/>
              <a:defRPr sz="2000" kern="1200">
                <a:solidFill>
                  <a:schemeClr val="accent2"/>
                </a:solidFill>
                <a:latin typeface="+mn-lt"/>
                <a:ea typeface="+mn-ea"/>
                <a:cs typeface="+mn-cs"/>
              </a:defRPr>
            </a:lvl1pPr>
            <a:lvl2pPr marL="457200" indent="0" algn="l" defTabSz="914400" rtl="0" eaLnBrk="1" latinLnBrk="0" hangingPunct="1">
              <a:lnSpc>
                <a:spcPct val="90000"/>
              </a:lnSpc>
              <a:spcBef>
                <a:spcPts val="1000"/>
              </a:spcBef>
              <a:buSzPct val="80000"/>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SzPct val="80000"/>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anose="05000000000000000000" pitchFamily="2" charset="2"/>
              <a:buNone/>
              <a:defRPr sz="1600" kern="1200">
                <a:solidFill>
                  <a:schemeClr val="tx1">
                    <a:tint val="75000"/>
                  </a:schemeClr>
                </a:solidFill>
                <a:latin typeface="+mn-lt"/>
                <a:ea typeface="+mn-ea"/>
                <a:cs typeface="+mn-cs"/>
              </a:defRPr>
            </a:lvl9pPr>
          </a:lstStyle>
          <a:p>
            <a:pPr algn="ctr"/>
            <a:r>
              <a:rPr lang="en-gb" sz="3200" b="1" dirty="0">
                <a:solidFill>
                  <a:schemeClr val="tx1"/>
                </a:solidFill>
                <a:latin typeface="Calibri" panose="020F0502020204030204" pitchFamily="34" charset="0"/>
                <a:cs typeface="Calibri" panose="020F0502020204030204" pitchFamily="34" charset="0"/>
              </a:rPr>
              <a:t>Mel Farris</a:t>
            </a:r>
          </a:p>
        </p:txBody>
      </p:sp>
    </p:spTree>
    <p:extLst>
      <p:ext uri="{BB962C8B-B14F-4D97-AF65-F5344CB8AC3E}">
        <p14:creationId xmlns:p14="http://schemas.microsoft.com/office/powerpoint/2010/main" val="427456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2" y="142875"/>
            <a:ext cx="8817767" cy="769109"/>
          </a:xfrm>
        </p:spPr>
        <p:txBody>
          <a:bodyPr rtlCol="0">
            <a:normAutofit/>
          </a:bodyPr>
          <a:lstStyle/>
          <a:p>
            <a:pPr rtl="0"/>
            <a:r>
              <a:rPr lang="en-GB" b="1" dirty="0">
                <a:solidFill>
                  <a:srgbClr val="AB3C19"/>
                </a:solidFill>
              </a:rPr>
              <a:t>Nu</a:t>
            </a:r>
            <a:r>
              <a:rPr lang="en-gb" b="1" dirty="0">
                <a:solidFill>
                  <a:srgbClr val="AB3C19"/>
                </a:solidFill>
              </a:rPr>
              <a:t>mber of pupils supported since 2020</a:t>
            </a:r>
          </a:p>
        </p:txBody>
      </p:sp>
      <p:sp>
        <p:nvSpPr>
          <p:cNvPr id="3" name="Content Placeholder 2"/>
          <p:cNvSpPr>
            <a:spLocks noGrp="1"/>
          </p:cNvSpPr>
          <p:nvPr>
            <p:ph sz="half" idx="1"/>
          </p:nvPr>
        </p:nvSpPr>
        <p:spPr>
          <a:xfrm>
            <a:off x="2459039" y="4399280"/>
            <a:ext cx="9732961" cy="1488440"/>
          </a:xfrm>
        </p:spPr>
        <p:txBody>
          <a:bodyPr rtlCol="0">
            <a:normAutofit/>
          </a:bodyPr>
          <a:lstStyle/>
          <a:p>
            <a:pPr rtl="0"/>
            <a:endParaRPr lang="en-US" sz="900" dirty="0"/>
          </a:p>
        </p:txBody>
      </p:sp>
      <p:sp>
        <p:nvSpPr>
          <p:cNvPr id="6" name="Content Placeholder 5">
            <a:extLst>
              <a:ext uri="{FF2B5EF4-FFF2-40B4-BE49-F238E27FC236}">
                <a16:creationId xmlns:a16="http://schemas.microsoft.com/office/drawing/2014/main" id="{43BD0552-3FE1-425B-039E-58E9A253B7B2}"/>
              </a:ext>
            </a:extLst>
          </p:cNvPr>
          <p:cNvSpPr>
            <a:spLocks noGrp="1"/>
          </p:cNvSpPr>
          <p:nvPr>
            <p:ph sz="half" idx="2"/>
          </p:nvPr>
        </p:nvSpPr>
        <p:spPr/>
        <p:txBody>
          <a:bodyPr>
            <a:normAutofit/>
          </a:bodyPr>
          <a:lstStyle/>
          <a:p>
            <a:endParaRPr lang="en-GB"/>
          </a:p>
        </p:txBody>
      </p:sp>
      <p:graphicFrame>
        <p:nvGraphicFramePr>
          <p:cNvPr id="4" name="Table 3">
            <a:extLst>
              <a:ext uri="{FF2B5EF4-FFF2-40B4-BE49-F238E27FC236}">
                <a16:creationId xmlns:a16="http://schemas.microsoft.com/office/drawing/2014/main" id="{609D0151-7162-288C-B7BB-6CCFA8F6D2CE}"/>
              </a:ext>
            </a:extLst>
          </p:cNvPr>
          <p:cNvGraphicFramePr>
            <a:graphicFrameLocks noGrp="1"/>
          </p:cNvGraphicFramePr>
          <p:nvPr>
            <p:extLst>
              <p:ext uri="{D42A27DB-BD31-4B8C-83A1-F6EECF244321}">
                <p14:modId xmlns:p14="http://schemas.microsoft.com/office/powerpoint/2010/main" val="2598157359"/>
              </p:ext>
            </p:extLst>
          </p:nvPr>
        </p:nvGraphicFramePr>
        <p:xfrm>
          <a:off x="2460996" y="911984"/>
          <a:ext cx="8331587" cy="4746673"/>
        </p:xfrm>
        <a:graphic>
          <a:graphicData uri="http://schemas.openxmlformats.org/drawingml/2006/table">
            <a:tbl>
              <a:tblPr firstRow="1" firstCol="1" bandRow="1"/>
              <a:tblGrid>
                <a:gridCol w="2555421">
                  <a:extLst>
                    <a:ext uri="{9D8B030D-6E8A-4147-A177-3AD203B41FA5}">
                      <a16:colId xmlns:a16="http://schemas.microsoft.com/office/drawing/2014/main" val="1977220126"/>
                    </a:ext>
                  </a:extLst>
                </a:gridCol>
                <a:gridCol w="2304533">
                  <a:extLst>
                    <a:ext uri="{9D8B030D-6E8A-4147-A177-3AD203B41FA5}">
                      <a16:colId xmlns:a16="http://schemas.microsoft.com/office/drawing/2014/main" val="462554587"/>
                    </a:ext>
                  </a:extLst>
                </a:gridCol>
                <a:gridCol w="2532529">
                  <a:extLst>
                    <a:ext uri="{9D8B030D-6E8A-4147-A177-3AD203B41FA5}">
                      <a16:colId xmlns:a16="http://schemas.microsoft.com/office/drawing/2014/main" val="3493291563"/>
                    </a:ext>
                  </a:extLst>
                </a:gridCol>
                <a:gridCol w="939104">
                  <a:extLst>
                    <a:ext uri="{9D8B030D-6E8A-4147-A177-3AD203B41FA5}">
                      <a16:colId xmlns:a16="http://schemas.microsoft.com/office/drawing/2014/main" val="266982112"/>
                    </a:ext>
                  </a:extLst>
                </a:gridCol>
              </a:tblGrid>
              <a:tr h="5580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Locality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CYP supported informally </a:t>
                      </a:r>
                      <a:r>
                        <a:rPr lang="en-GB" sz="1600" b="0" dirty="0">
                          <a:effectLst/>
                          <a:latin typeface="Calibri" panose="020F0502020204030204" pitchFamily="34" charset="0"/>
                          <a:ea typeface="Calibri" panose="020F0502020204030204" pitchFamily="34" charset="0"/>
                          <a:cs typeface="Times New Roman" panose="02020603050405020304" pitchFamily="18" charset="0"/>
                        </a:rPr>
                        <a:t>(increase this term)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CYP Supported with resources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Phase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9811262"/>
                  </a:ext>
                </a:extLst>
              </a:tr>
              <a:tr h="3990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Coulsdon</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(14 schools)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525</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(+128)</a:t>
                      </a:r>
                    </a:p>
                    <a:p>
                      <a:pPr algn="l">
                        <a:lnSpc>
                          <a:spcPct val="107000"/>
                        </a:lnSpc>
                        <a:spcAft>
                          <a:spcPts val="800"/>
                        </a:spcAft>
                      </a:pP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174    (+35)</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(2020)</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extLst>
                  <a:ext uri="{0D108BD9-81ED-4DB2-BD59-A6C34878D82A}">
                    <a16:rowId xmlns:a16="http://schemas.microsoft.com/office/drawing/2014/main" val="175580109"/>
                  </a:ext>
                </a:extLst>
              </a:tr>
              <a:tr h="3990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ew Addington </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schools)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434</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(+30)</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132    (+14)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extLst>
                  <a:ext uri="{0D108BD9-81ED-4DB2-BD59-A6C34878D82A}">
                    <a16:rowId xmlns:a16="http://schemas.microsoft.com/office/drawing/2014/main" val="3644994628"/>
                  </a:ext>
                </a:extLst>
              </a:tr>
              <a:tr h="3847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Selsdon</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 schools)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601</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(+95)</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252    (+53)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extLst>
                  <a:ext uri="{0D108BD9-81ED-4DB2-BD59-A6C34878D82A}">
                    <a16:rowId xmlns:a16="http://schemas.microsoft.com/office/drawing/2014/main" val="3167663001"/>
                  </a:ext>
                </a:extLst>
              </a:tr>
              <a:tr h="3990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Thornton Heath </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schools)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649 </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(+149)</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251     (+59)</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ADB"/>
                    </a:solidFill>
                  </a:tcPr>
                </a:tc>
                <a:extLst>
                  <a:ext uri="{0D108BD9-81ED-4DB2-BD59-A6C34878D82A}">
                    <a16:rowId xmlns:a16="http://schemas.microsoft.com/office/drawing/2014/main" val="945671093"/>
                  </a:ext>
                </a:extLst>
              </a:tr>
              <a:tr h="3990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Central Croydon </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schools)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7BC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435</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(+110)</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7BC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259     (+39)</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7BC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(2021)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7BCE3"/>
                    </a:solidFill>
                  </a:tcPr>
                </a:tc>
                <a:extLst>
                  <a:ext uri="{0D108BD9-81ED-4DB2-BD59-A6C34878D82A}">
                    <a16:rowId xmlns:a16="http://schemas.microsoft.com/office/drawing/2014/main" val="765725213"/>
                  </a:ext>
                </a:extLst>
              </a:tr>
              <a:tr h="3990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Shirley</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(17 schools)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7BC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515</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(+100)</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7BC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221     (+28)</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7BC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7BCE3"/>
                    </a:solidFill>
                  </a:tcPr>
                </a:tc>
                <a:extLst>
                  <a:ext uri="{0D108BD9-81ED-4DB2-BD59-A6C34878D82A}">
                    <a16:rowId xmlns:a16="http://schemas.microsoft.com/office/drawing/2014/main" val="2270498393"/>
                  </a:ext>
                </a:extLst>
              </a:tr>
              <a:tr h="3990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Norwood</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(16 schools)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1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223</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(+113)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1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       (+50)</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1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(2022)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1EC"/>
                    </a:solidFill>
                  </a:tcPr>
                </a:tc>
                <a:extLst>
                  <a:ext uri="{0D108BD9-81ED-4DB2-BD59-A6C34878D82A}">
                    <a16:rowId xmlns:a16="http://schemas.microsoft.com/office/drawing/2014/main" val="3622322337"/>
                  </a:ext>
                </a:extLst>
              </a:tr>
              <a:tr h="3990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Purley</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 Schools)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1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(+124)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1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     (+59)</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1E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1EC"/>
                    </a:solidFill>
                  </a:tcPr>
                </a:tc>
                <a:extLst>
                  <a:ext uri="{0D108BD9-81ED-4DB2-BD59-A6C34878D82A}">
                    <a16:rowId xmlns:a16="http://schemas.microsoft.com/office/drawing/2014/main" val="2547769780"/>
                  </a:ext>
                </a:extLst>
              </a:tr>
              <a:tr h="3990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MNS </a:t>
                      </a:r>
                      <a:r>
                        <a:rPr lang="en-GB" sz="1600" b="0" dirty="0">
                          <a:effectLst/>
                          <a:latin typeface="Calibri" panose="020F0502020204030204" pitchFamily="34" charset="0"/>
                          <a:ea typeface="Calibri" panose="020F0502020204030204" pitchFamily="34" charset="0"/>
                          <a:cs typeface="Times New Roman" panose="02020603050405020304" pitchFamily="18" charset="0"/>
                        </a:rPr>
                        <a:t>(5 Schools)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EAF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92</a:t>
                      </a:r>
                      <a:r>
                        <a:rPr lang="en-GB" sz="1600" dirty="0">
                          <a:effectLst/>
                          <a:latin typeface="Calibri" panose="020F0502020204030204" pitchFamily="34" charset="0"/>
                          <a:ea typeface="Calibri" panose="020F0502020204030204" pitchFamily="34" charset="0"/>
                          <a:cs typeface="Times New Roman" panose="02020603050405020304" pitchFamily="18" charset="0"/>
                        </a:rPr>
                        <a:t>       (+92)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EAF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29        (+29)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EAF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4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EAF9"/>
                    </a:solidFill>
                  </a:tcPr>
                </a:tc>
                <a:extLst>
                  <a:ext uri="{0D108BD9-81ED-4DB2-BD59-A6C34878D82A}">
                    <a16:rowId xmlns:a16="http://schemas.microsoft.com/office/drawing/2014/main" val="3656205600"/>
                  </a:ext>
                </a:extLst>
              </a:tr>
              <a:tr h="3990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Totals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3685</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(+941)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07000"/>
                        </a:lnSpc>
                        <a:spcAft>
                          <a:spcPts val="800"/>
                        </a:spcAft>
                      </a:pPr>
                      <a:r>
                        <a:rPr lang="en-GB"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1517   </a:t>
                      </a:r>
                      <a:r>
                        <a:rPr lang="en-GB" sz="16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444021"/>
                  </a:ext>
                </a:extLst>
              </a:tr>
            </a:tbl>
          </a:graphicData>
        </a:graphic>
      </p:graphicFrame>
    </p:spTree>
    <p:extLst>
      <p:ext uri="{BB962C8B-B14F-4D97-AF65-F5344CB8AC3E}">
        <p14:creationId xmlns:p14="http://schemas.microsoft.com/office/powerpoint/2010/main" val="386616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en-GB" sz="3600" b="1" dirty="0">
                <a:solidFill>
                  <a:srgbClr val="AB3C19"/>
                </a:solidFill>
              </a:rPr>
              <a:t>S</a:t>
            </a:r>
            <a:r>
              <a:rPr lang="en-gb" sz="3600" b="1" dirty="0">
                <a:solidFill>
                  <a:srgbClr val="AB3C19"/>
                </a:solidFill>
              </a:rPr>
              <a:t>teps in the Locality Process</a:t>
            </a:r>
          </a:p>
        </p:txBody>
      </p:sp>
      <p:graphicFrame>
        <p:nvGraphicFramePr>
          <p:cNvPr id="15" name="Content Placeholder 14" descr="Step Up Process diagram showing 5 steps ascending" title="SmartArt"/>
          <p:cNvGraphicFramePr>
            <a:graphicFrameLocks noGrp="1"/>
          </p:cNvGraphicFramePr>
          <p:nvPr>
            <p:ph idx="1"/>
            <p:extLst>
              <p:ext uri="{D42A27DB-BD31-4B8C-83A1-F6EECF244321}">
                <p14:modId xmlns:p14="http://schemas.microsoft.com/office/powerpoint/2010/main" val="1033738289"/>
              </p:ext>
            </p:extLst>
          </p:nvPr>
        </p:nvGraphicFramePr>
        <p:xfrm>
          <a:off x="1720371" y="1610832"/>
          <a:ext cx="10315686"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E3299B4-8669-57B4-4A32-2795AF0F86E7}"/>
              </a:ext>
            </a:extLst>
          </p:cNvPr>
          <p:cNvSpPr txBox="1"/>
          <p:nvPr/>
        </p:nvSpPr>
        <p:spPr>
          <a:xfrm>
            <a:off x="8343901" y="4352925"/>
            <a:ext cx="3429000" cy="738664"/>
          </a:xfrm>
          <a:prstGeom prst="rect">
            <a:avLst/>
          </a:prstGeom>
          <a:noFill/>
        </p:spPr>
        <p:txBody>
          <a:bodyPr wrap="square" rtlCol="0">
            <a:spAutoFit/>
          </a:bodyPr>
          <a:lstStyle/>
          <a:p>
            <a:r>
              <a:rPr lang="en-GB" sz="1400" dirty="0">
                <a:solidFill>
                  <a:schemeClr val="tx2"/>
                </a:solidFill>
              </a:rPr>
              <a:t>If the forum agrees that the child’s needs are complex and long term,  they will support an EHC needs assessment</a:t>
            </a:r>
            <a:r>
              <a:rPr lang="en-GB" sz="1400" dirty="0"/>
              <a:t>.</a:t>
            </a:r>
          </a:p>
        </p:txBody>
      </p:sp>
    </p:spTree>
    <p:extLst>
      <p:ext uri="{BB962C8B-B14F-4D97-AF65-F5344CB8AC3E}">
        <p14:creationId xmlns:p14="http://schemas.microsoft.com/office/powerpoint/2010/main" val="196250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79" y="219739"/>
            <a:ext cx="9732348" cy="668594"/>
          </a:xfrm>
        </p:spPr>
        <p:txBody>
          <a:bodyPr rtlCol="0"/>
          <a:lstStyle/>
          <a:p>
            <a:pPr rtl="0"/>
            <a:r>
              <a:rPr lang="en-GB" b="1" dirty="0">
                <a:solidFill>
                  <a:srgbClr val="AB3C19"/>
                </a:solidFill>
              </a:rPr>
              <a:t>Support in the Nursery - Early Years</a:t>
            </a:r>
            <a:endParaRPr lang="en-US" b="1" dirty="0">
              <a:solidFill>
                <a:srgbClr val="AB3C19"/>
              </a:solidFill>
            </a:endParaRPr>
          </a:p>
        </p:txBody>
      </p:sp>
      <p:sp>
        <p:nvSpPr>
          <p:cNvPr id="3" name="Content Placeholder 2"/>
          <p:cNvSpPr>
            <a:spLocks noGrp="1"/>
          </p:cNvSpPr>
          <p:nvPr>
            <p:ph idx="1"/>
          </p:nvPr>
        </p:nvSpPr>
        <p:spPr>
          <a:xfrm>
            <a:off x="2028339" y="1371600"/>
            <a:ext cx="9372600" cy="4114800"/>
          </a:xfrm>
        </p:spPr>
        <p:txBody>
          <a:bodyPr rtlCol="0">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From 1</a:t>
            </a:r>
            <a:r>
              <a:rPr kumimoji="0" lang="en-GB"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September 2023, CLSS has responsibility for assessing and funding all NEW applications for special </a:t>
            </a:r>
            <a:r>
              <a:rPr lang="en-GB" dirty="0">
                <a:solidFill>
                  <a:prstClr val="black"/>
                </a:solidFill>
                <a:latin typeface="Calibri" panose="020F0502020204030204"/>
              </a:rPr>
              <a:t>educational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needs inclusion funding (SENIF) for children in Maintained nursery classes children and </a:t>
            </a:r>
            <a:r>
              <a:rPr lang="en-GB" dirty="0">
                <a:solidFill>
                  <a:prstClr val="black"/>
                </a:solidFill>
                <a:latin typeface="Calibri" panose="020F0502020204030204"/>
              </a:rPr>
              <a:t>Maintained</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 nursery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This funding can be provided to a child as soon as SEND is identified in a Nursery setting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Nursery children are presented at the monthly SENCO forums alongside the mainstream school pupils YR-Y11</a:t>
            </a:r>
          </a:p>
          <a:p>
            <a:pPr marR="0" lvl="0" algn="l"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There is a new locality for Maintained nursery schools</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70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84" y="219739"/>
            <a:ext cx="9732348" cy="668594"/>
          </a:xfrm>
        </p:spPr>
        <p:txBody>
          <a:bodyPr rtlCol="0"/>
          <a:lstStyle/>
          <a:p>
            <a:pPr rtl="0"/>
            <a:r>
              <a:rPr lang="en-gb" b="1" dirty="0">
                <a:solidFill>
                  <a:srgbClr val="AB3C19"/>
                </a:solidFill>
              </a:rPr>
              <a:t>The work of the Area SEND Leads </a:t>
            </a:r>
            <a:r>
              <a:rPr lang="en-GB" b="1" dirty="0">
                <a:solidFill>
                  <a:srgbClr val="AB3C19"/>
                </a:solidFill>
              </a:rPr>
              <a:t>–</a:t>
            </a:r>
            <a:r>
              <a:rPr lang="en-gb" b="1" dirty="0">
                <a:solidFill>
                  <a:srgbClr val="AB3C19"/>
                </a:solidFill>
              </a:rPr>
              <a:t> day to day</a:t>
            </a:r>
            <a:endParaRPr lang="en-US" b="1" dirty="0">
              <a:solidFill>
                <a:srgbClr val="AB3C19"/>
              </a:solidFill>
            </a:endParaRPr>
          </a:p>
        </p:txBody>
      </p:sp>
      <p:sp>
        <p:nvSpPr>
          <p:cNvPr id="3" name="Content Placeholder 2"/>
          <p:cNvSpPr>
            <a:spLocks noGrp="1"/>
          </p:cNvSpPr>
          <p:nvPr>
            <p:ph idx="1"/>
          </p:nvPr>
        </p:nvSpPr>
        <p:spPr>
          <a:xfrm>
            <a:off x="1409700" y="1371600"/>
            <a:ext cx="9372600" cy="4114800"/>
          </a:xfrm>
        </p:spPr>
        <p:txBody>
          <a:bodyPr rtlCol="0"/>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Provide support to SENCOs in 1:1 telephone and virtual meetings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Provide advice and guidance of SEND provision and quality first teaching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Manage and support schools with complex case issues – existing EHCPs, SEN admissions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Liaise with Headteachers, parent/carers and SENCOs when necessary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Monitor mobility of SEN students to support transitions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Visit schools regularly to observe and advise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Liaise with professionals  commissioned through CLSS such as SALT and EP practitioners</a:t>
            </a:r>
          </a:p>
        </p:txBody>
      </p:sp>
    </p:spTree>
    <p:extLst>
      <p:ext uri="{BB962C8B-B14F-4D97-AF65-F5344CB8AC3E}">
        <p14:creationId xmlns:p14="http://schemas.microsoft.com/office/powerpoint/2010/main" val="58539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86" y="283534"/>
            <a:ext cx="9372600" cy="752475"/>
          </a:xfrm>
        </p:spPr>
        <p:txBody>
          <a:bodyPr rtlCol="0"/>
          <a:lstStyle/>
          <a:p>
            <a:pPr rtl="0"/>
            <a:r>
              <a:rPr lang="en-gb" b="1" dirty="0">
                <a:solidFill>
                  <a:srgbClr val="AB3C19"/>
                </a:solidFill>
              </a:rPr>
              <a:t>The work of the Area SEND Leads - Monthly</a:t>
            </a:r>
            <a:endParaRPr lang="en-US" b="1" dirty="0">
              <a:solidFill>
                <a:srgbClr val="AB3C19"/>
              </a:solidFill>
            </a:endParaRPr>
          </a:p>
        </p:txBody>
      </p:sp>
      <p:sp>
        <p:nvSpPr>
          <p:cNvPr id="3" name="Content Placeholder 2"/>
          <p:cNvSpPr>
            <a:spLocks noGrp="1"/>
          </p:cNvSpPr>
          <p:nvPr>
            <p:ph idx="1"/>
          </p:nvPr>
        </p:nvSpPr>
        <p:spPr>
          <a:xfrm>
            <a:off x="1409700" y="1371600"/>
            <a:ext cx="9372600" cy="4114800"/>
          </a:xfrm>
        </p:spPr>
        <p:txBody>
          <a:bodyPr rtlCol="0">
            <a:normAutofit lnSpcReduction="10000"/>
          </a:body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Plan, facilitate and host Monthly Locality SENCO Forum meetings to hear cases and to share practice</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Consider requests made by individual schools and allocating funding where agreed</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Prepare and provide, Headteacher, SENCOs and parents with outcome agreement letters and action plans for SEND support.</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Overseeing finance requisitions, purchase orders and receipting processes to ensure schools can present invoices for timely payment of Locality Awards </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Monthly locality communication and updates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Focusing on monthly SEND themes which are relevant to locality school needs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Moderating SEN cases within the area and against other localities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Managing allocated funding and evaluating the impact of expenditure</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Identifying possible improvement projects for groups of schools</a:t>
            </a:r>
          </a:p>
        </p:txBody>
      </p:sp>
    </p:spTree>
    <p:extLst>
      <p:ext uri="{BB962C8B-B14F-4D97-AF65-F5344CB8AC3E}">
        <p14:creationId xmlns:p14="http://schemas.microsoft.com/office/powerpoint/2010/main" val="235439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2312-B0FA-F5D2-BDA9-22EC9A8ED496}"/>
              </a:ext>
            </a:extLst>
          </p:cNvPr>
          <p:cNvSpPr>
            <a:spLocks noGrp="1"/>
          </p:cNvSpPr>
          <p:nvPr>
            <p:ph type="title"/>
          </p:nvPr>
        </p:nvSpPr>
        <p:spPr>
          <a:xfrm>
            <a:off x="838200" y="365125"/>
            <a:ext cx="10515600" cy="740661"/>
          </a:xfrm>
        </p:spPr>
        <p:txBody>
          <a:bodyPr>
            <a:normAutofit/>
          </a:bodyPr>
          <a:lstStyle/>
          <a:p>
            <a:r>
              <a:rPr lang="en-GB" dirty="0">
                <a:solidFill>
                  <a:schemeClr val="tx2"/>
                </a:solidFill>
              </a:rPr>
              <a:t>School Context </a:t>
            </a:r>
          </a:p>
        </p:txBody>
      </p:sp>
      <p:sp>
        <p:nvSpPr>
          <p:cNvPr id="3" name="Content Placeholder 2">
            <a:extLst>
              <a:ext uri="{FF2B5EF4-FFF2-40B4-BE49-F238E27FC236}">
                <a16:creationId xmlns:a16="http://schemas.microsoft.com/office/drawing/2014/main" id="{9F6C3C8F-BA34-FC7E-8DAD-F23DFA68B0FA}"/>
              </a:ext>
            </a:extLst>
          </p:cNvPr>
          <p:cNvSpPr>
            <a:spLocks noGrp="1"/>
          </p:cNvSpPr>
          <p:nvPr>
            <p:ph idx="1"/>
          </p:nvPr>
        </p:nvSpPr>
        <p:spPr>
          <a:xfrm>
            <a:off x="838200" y="1740958"/>
            <a:ext cx="7604050" cy="3299097"/>
          </a:xfrm>
        </p:spPr>
        <p:txBody>
          <a:bodyPr>
            <a:normAutofit lnSpcReduction="10000"/>
          </a:bodyPr>
          <a:lstStyle/>
          <a:p>
            <a:pPr marL="0" indent="0">
              <a:buNone/>
            </a:pPr>
            <a:r>
              <a:rPr lang="en-GB" sz="2400" dirty="0" err="1">
                <a:solidFill>
                  <a:schemeClr val="tx2"/>
                </a:solidFill>
                <a:effectLst/>
                <a:latin typeface="Arial" panose="020B0604020202020204" pitchFamily="34" charset="0"/>
                <a:ea typeface="Calibri" panose="020F0502020204030204" pitchFamily="34" charset="0"/>
              </a:rPr>
              <a:t>Rockmount</a:t>
            </a:r>
            <a:r>
              <a:rPr lang="en-GB" sz="2400" dirty="0">
                <a:solidFill>
                  <a:schemeClr val="tx2"/>
                </a:solidFill>
                <a:effectLst/>
                <a:latin typeface="Arial" panose="020B0604020202020204" pitchFamily="34" charset="0"/>
                <a:ea typeface="Calibri" panose="020F0502020204030204" pitchFamily="34" charset="0"/>
              </a:rPr>
              <a:t> Primary School serves pupils from a wide range of socio-economic backgrounds. </a:t>
            </a:r>
          </a:p>
          <a:p>
            <a:pPr marL="0" indent="0">
              <a:buNone/>
            </a:pPr>
            <a:r>
              <a:rPr lang="en-GB" sz="2400" dirty="0">
                <a:solidFill>
                  <a:schemeClr val="tx2"/>
                </a:solidFill>
                <a:effectLst/>
                <a:latin typeface="Arial" panose="020B0604020202020204" pitchFamily="34" charset="0"/>
                <a:ea typeface="Calibri" panose="020F0502020204030204" pitchFamily="34" charset="0"/>
              </a:rPr>
              <a:t>We have 457 pupils on roll; </a:t>
            </a:r>
          </a:p>
          <a:p>
            <a:pPr marL="0" indent="0">
              <a:buNone/>
            </a:pPr>
            <a:r>
              <a:rPr lang="en-GB" sz="2400" dirty="0">
                <a:solidFill>
                  <a:schemeClr val="tx2"/>
                </a:solidFill>
                <a:effectLst/>
                <a:latin typeface="Arial" panose="020B0604020202020204" pitchFamily="34" charset="0"/>
                <a:ea typeface="Calibri" panose="020F0502020204030204" pitchFamily="34" charset="0"/>
              </a:rPr>
              <a:t>61% of pupils are from minority ethnic groups, </a:t>
            </a:r>
          </a:p>
          <a:p>
            <a:pPr marL="0" indent="0">
              <a:buNone/>
            </a:pPr>
            <a:r>
              <a:rPr lang="en-GB" sz="2400" dirty="0">
                <a:solidFill>
                  <a:schemeClr val="tx2"/>
                </a:solidFill>
                <a:effectLst/>
                <a:latin typeface="Arial" panose="020B0604020202020204" pitchFamily="34" charset="0"/>
                <a:ea typeface="Calibri" panose="020F0502020204030204" pitchFamily="34" charset="0"/>
              </a:rPr>
              <a:t>19% of pupils have English as an additional language, </a:t>
            </a:r>
          </a:p>
          <a:p>
            <a:pPr marL="0" indent="0">
              <a:buNone/>
            </a:pPr>
            <a:r>
              <a:rPr lang="en-GB" sz="2400" dirty="0">
                <a:solidFill>
                  <a:schemeClr val="tx2"/>
                </a:solidFill>
                <a:effectLst/>
                <a:latin typeface="Arial" panose="020B0604020202020204" pitchFamily="34" charset="0"/>
                <a:ea typeface="Calibri" panose="020F0502020204030204" pitchFamily="34" charset="0"/>
              </a:rPr>
              <a:t>20% are Pupil Premium eligible</a:t>
            </a:r>
          </a:p>
          <a:p>
            <a:pPr marL="0" indent="0">
              <a:buNone/>
            </a:pPr>
            <a:r>
              <a:rPr lang="en-GB" sz="2400" dirty="0">
                <a:solidFill>
                  <a:schemeClr val="tx2"/>
                </a:solidFill>
                <a:latin typeface="Arial" panose="020B0604020202020204" pitchFamily="34" charset="0"/>
                <a:ea typeface="Calibri" panose="020F0502020204030204" pitchFamily="34" charset="0"/>
              </a:rPr>
              <a:t>T</a:t>
            </a:r>
            <a:r>
              <a:rPr lang="en-GB" sz="2400" dirty="0">
                <a:solidFill>
                  <a:schemeClr val="tx2"/>
                </a:solidFill>
                <a:effectLst/>
                <a:latin typeface="Arial" panose="020B0604020202020204" pitchFamily="34" charset="0"/>
                <a:ea typeface="Calibri" panose="020F0502020204030204" pitchFamily="34" charset="0"/>
              </a:rPr>
              <a:t>he percentage of pupils with SEN support is 22%. </a:t>
            </a:r>
            <a:endParaRPr lang="en-GB" dirty="0">
              <a:solidFill>
                <a:schemeClr val="tx2"/>
              </a:solidFill>
            </a:endParaRPr>
          </a:p>
        </p:txBody>
      </p:sp>
      <p:pic>
        <p:nvPicPr>
          <p:cNvPr id="5" name="Picture 4">
            <a:extLst>
              <a:ext uri="{FF2B5EF4-FFF2-40B4-BE49-F238E27FC236}">
                <a16:creationId xmlns:a16="http://schemas.microsoft.com/office/drawing/2014/main" id="{CA7A43F0-AACF-8ABA-77C9-E06FE4D77936}"/>
              </a:ext>
            </a:extLst>
          </p:cNvPr>
          <p:cNvPicPr>
            <a:picLocks noChangeAspect="1"/>
          </p:cNvPicPr>
          <p:nvPr/>
        </p:nvPicPr>
        <p:blipFill rotWithShape="1">
          <a:blip r:embed="rId2"/>
          <a:srcRect b="3768"/>
          <a:stretch/>
        </p:blipFill>
        <p:spPr>
          <a:xfrm>
            <a:off x="9071091" y="365125"/>
            <a:ext cx="2114522" cy="2751667"/>
          </a:xfrm>
          <a:prstGeom prst="rect">
            <a:avLst/>
          </a:prstGeom>
        </p:spPr>
      </p:pic>
    </p:spTree>
    <p:extLst>
      <p:ext uri="{BB962C8B-B14F-4D97-AF65-F5344CB8AC3E}">
        <p14:creationId xmlns:p14="http://schemas.microsoft.com/office/powerpoint/2010/main" val="183720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304800"/>
            <a:ext cx="9372600" cy="609600"/>
          </a:xfrm>
        </p:spPr>
        <p:txBody>
          <a:bodyPr rtlCol="0"/>
          <a:lstStyle/>
          <a:p>
            <a:pPr rtl="0"/>
            <a:r>
              <a:rPr lang="en-gb" b="1" dirty="0">
                <a:solidFill>
                  <a:srgbClr val="AB3C19"/>
                </a:solidFill>
              </a:rPr>
              <a:t>Feedback from schools</a:t>
            </a:r>
          </a:p>
        </p:txBody>
      </p:sp>
      <p:pic>
        <p:nvPicPr>
          <p:cNvPr id="3" name="Picture 2">
            <a:extLst>
              <a:ext uri="{FF2B5EF4-FFF2-40B4-BE49-F238E27FC236}">
                <a16:creationId xmlns:a16="http://schemas.microsoft.com/office/drawing/2014/main" id="{3471A6B9-2829-3A84-45F5-67650D5D5F02}"/>
              </a:ext>
            </a:extLst>
          </p:cNvPr>
          <p:cNvPicPr>
            <a:picLocks noChangeAspect="1"/>
          </p:cNvPicPr>
          <p:nvPr/>
        </p:nvPicPr>
        <p:blipFill>
          <a:blip r:embed="rId2"/>
          <a:stretch>
            <a:fillRect/>
          </a:stretch>
        </p:blipFill>
        <p:spPr>
          <a:xfrm>
            <a:off x="2028825" y="1524000"/>
            <a:ext cx="10163175" cy="4539573"/>
          </a:xfrm>
          <a:prstGeom prst="rect">
            <a:avLst/>
          </a:prstGeom>
        </p:spPr>
      </p:pic>
    </p:spTree>
    <p:extLst>
      <p:ext uri="{BB962C8B-B14F-4D97-AF65-F5344CB8AC3E}">
        <p14:creationId xmlns:p14="http://schemas.microsoft.com/office/powerpoint/2010/main" val="214521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304800"/>
            <a:ext cx="9372600" cy="514350"/>
          </a:xfrm>
        </p:spPr>
        <p:txBody>
          <a:bodyPr rtlCol="0">
            <a:normAutofit fontScale="90000"/>
          </a:bodyPr>
          <a:lstStyle/>
          <a:p>
            <a:pPr rtl="0"/>
            <a:r>
              <a:rPr lang="en-gb" b="1" dirty="0">
                <a:solidFill>
                  <a:srgbClr val="AB3C19"/>
                </a:solidFill>
              </a:rPr>
              <a:t>Feedback from parents and carers</a:t>
            </a:r>
          </a:p>
        </p:txBody>
      </p:sp>
      <p:pic>
        <p:nvPicPr>
          <p:cNvPr id="3" name="Picture 2">
            <a:extLst>
              <a:ext uri="{FF2B5EF4-FFF2-40B4-BE49-F238E27FC236}">
                <a16:creationId xmlns:a16="http://schemas.microsoft.com/office/drawing/2014/main" id="{EEC69858-8921-897D-E487-5088466D3597}"/>
              </a:ext>
            </a:extLst>
          </p:cNvPr>
          <p:cNvPicPr>
            <a:picLocks noChangeAspect="1"/>
          </p:cNvPicPr>
          <p:nvPr/>
        </p:nvPicPr>
        <p:blipFill>
          <a:blip r:embed="rId2"/>
          <a:stretch>
            <a:fillRect/>
          </a:stretch>
        </p:blipFill>
        <p:spPr>
          <a:xfrm>
            <a:off x="2012898" y="1000125"/>
            <a:ext cx="10179102" cy="5029200"/>
          </a:xfrm>
          <a:prstGeom prst="rect">
            <a:avLst/>
          </a:prstGeom>
        </p:spPr>
      </p:pic>
    </p:spTree>
    <p:extLst>
      <p:ext uri="{BB962C8B-B14F-4D97-AF65-F5344CB8AC3E}">
        <p14:creationId xmlns:p14="http://schemas.microsoft.com/office/powerpoint/2010/main" val="1709715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 mark symbol">
            <a:extLst>
              <a:ext uri="{FF2B5EF4-FFF2-40B4-BE49-F238E27FC236}">
                <a16:creationId xmlns:a16="http://schemas.microsoft.com/office/drawing/2014/main" id="{1230B32E-1297-9EDA-D226-4521060F33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960" y="0"/>
            <a:ext cx="8524240" cy="4786689"/>
          </a:xfrm>
          <a:prstGeom prst="rect">
            <a:avLst/>
          </a:prstGeom>
        </p:spPr>
      </p:pic>
      <p:sp>
        <p:nvSpPr>
          <p:cNvPr id="4" name="TextBox 3">
            <a:extLst>
              <a:ext uri="{FF2B5EF4-FFF2-40B4-BE49-F238E27FC236}">
                <a16:creationId xmlns:a16="http://schemas.microsoft.com/office/drawing/2014/main" id="{050C35F2-B988-8DBB-6EF5-189AE9D70A47}"/>
              </a:ext>
            </a:extLst>
          </p:cNvPr>
          <p:cNvSpPr txBox="1"/>
          <p:nvPr/>
        </p:nvSpPr>
        <p:spPr>
          <a:xfrm>
            <a:off x="5191759" y="3896360"/>
            <a:ext cx="2933065" cy="523220"/>
          </a:xfrm>
          <a:prstGeom prst="rect">
            <a:avLst/>
          </a:prstGeom>
          <a:noFill/>
        </p:spPr>
        <p:txBody>
          <a:bodyPr wrap="square" rtlCol="0">
            <a:spAutoFit/>
          </a:bodyPr>
          <a:lstStyle/>
          <a:p>
            <a:r>
              <a:rPr lang="en-GB" sz="2800" b="1" dirty="0">
                <a:solidFill>
                  <a:schemeClr val="accent4">
                    <a:lumMod val="40000"/>
                    <a:lumOff val="60000"/>
                  </a:schemeClr>
                </a:solidFill>
              </a:rPr>
              <a:t>Any</a:t>
            </a:r>
            <a:r>
              <a:rPr lang="en-GB" sz="2800" dirty="0"/>
              <a:t> </a:t>
            </a:r>
            <a:r>
              <a:rPr lang="en-GB" sz="2800" dirty="0">
                <a:solidFill>
                  <a:schemeClr val="accent3">
                    <a:lumMod val="75000"/>
                  </a:schemeClr>
                </a:solidFill>
              </a:rPr>
              <a:t>Questions</a:t>
            </a:r>
            <a:endParaRPr lang="en-GB" sz="2800" dirty="0">
              <a:solidFill>
                <a:schemeClr val="accent4">
                  <a:lumMod val="40000"/>
                  <a:lumOff val="60000"/>
                </a:schemeClr>
              </a:solidFill>
            </a:endParaRPr>
          </a:p>
        </p:txBody>
      </p:sp>
      <p:pic>
        <p:nvPicPr>
          <p:cNvPr id="6" name="Picture 5" descr="A picture containing text, font, design&#10;&#10;Description automatically generated">
            <a:extLst>
              <a:ext uri="{FF2B5EF4-FFF2-40B4-BE49-F238E27FC236}">
                <a16:creationId xmlns:a16="http://schemas.microsoft.com/office/drawing/2014/main" id="{19CDD648-BF1B-E7D3-ABED-1D9E7992C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363" y="4786689"/>
            <a:ext cx="3267274" cy="1290261"/>
          </a:xfrm>
          <a:prstGeom prst="rect">
            <a:avLst/>
          </a:prstGeom>
        </p:spPr>
      </p:pic>
    </p:spTree>
    <p:extLst>
      <p:ext uri="{BB962C8B-B14F-4D97-AF65-F5344CB8AC3E}">
        <p14:creationId xmlns:p14="http://schemas.microsoft.com/office/powerpoint/2010/main" val="67964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2312-B0FA-F5D2-BDA9-22EC9A8ED496}"/>
              </a:ext>
            </a:extLst>
          </p:cNvPr>
          <p:cNvSpPr>
            <a:spLocks noGrp="1"/>
          </p:cNvSpPr>
          <p:nvPr>
            <p:ph type="title"/>
          </p:nvPr>
        </p:nvSpPr>
        <p:spPr>
          <a:xfrm>
            <a:off x="838200" y="365125"/>
            <a:ext cx="10515600" cy="740661"/>
          </a:xfrm>
        </p:spPr>
        <p:txBody>
          <a:bodyPr>
            <a:normAutofit/>
          </a:bodyPr>
          <a:lstStyle/>
          <a:p>
            <a:r>
              <a:rPr lang="en-GB" dirty="0">
                <a:solidFill>
                  <a:schemeClr val="tx2"/>
                </a:solidFill>
              </a:rPr>
              <a:t>Special</a:t>
            </a:r>
            <a:r>
              <a:rPr lang="en-GB" dirty="0"/>
              <a:t> </a:t>
            </a:r>
            <a:r>
              <a:rPr lang="en-GB" dirty="0">
                <a:solidFill>
                  <a:schemeClr val="tx2"/>
                </a:solidFill>
              </a:rPr>
              <a:t>Educational Needs at </a:t>
            </a:r>
            <a:r>
              <a:rPr lang="en-GB" dirty="0" err="1">
                <a:solidFill>
                  <a:schemeClr val="tx2"/>
                </a:solidFill>
              </a:rPr>
              <a:t>Rockmount</a:t>
            </a:r>
            <a:r>
              <a:rPr lang="en-GB" dirty="0">
                <a:solidFill>
                  <a:schemeClr val="tx2"/>
                </a:solidFill>
              </a:rPr>
              <a:t> </a:t>
            </a:r>
          </a:p>
        </p:txBody>
      </p:sp>
      <p:sp>
        <p:nvSpPr>
          <p:cNvPr id="3" name="Content Placeholder 2">
            <a:extLst>
              <a:ext uri="{FF2B5EF4-FFF2-40B4-BE49-F238E27FC236}">
                <a16:creationId xmlns:a16="http://schemas.microsoft.com/office/drawing/2014/main" id="{9F6C3C8F-BA34-FC7E-8DAD-F23DFA68B0FA}"/>
              </a:ext>
            </a:extLst>
          </p:cNvPr>
          <p:cNvSpPr>
            <a:spLocks noGrp="1"/>
          </p:cNvSpPr>
          <p:nvPr>
            <p:ph idx="1"/>
          </p:nvPr>
        </p:nvSpPr>
        <p:spPr>
          <a:xfrm>
            <a:off x="838200" y="1740958"/>
            <a:ext cx="8156943" cy="4163337"/>
          </a:xfrm>
        </p:spPr>
        <p:txBody>
          <a:bodyPr>
            <a:normAutofit/>
          </a:bodyPr>
          <a:lstStyle/>
          <a:p>
            <a:pPr marL="0" indent="0">
              <a:buNone/>
            </a:pPr>
            <a:r>
              <a:rPr lang="en-GB" sz="2400" dirty="0">
                <a:solidFill>
                  <a:schemeClr val="tx2"/>
                </a:solidFill>
                <a:effectLst/>
                <a:latin typeface="Arial" panose="020B0604020202020204" pitchFamily="34" charset="0"/>
                <a:ea typeface="Calibri" panose="020F0502020204030204" pitchFamily="34" charset="0"/>
              </a:rPr>
              <a:t>We have approx. 101 children on our Inclusion Register for a variety of reasons. </a:t>
            </a:r>
          </a:p>
          <a:p>
            <a:pPr marL="0" indent="0">
              <a:buNone/>
            </a:pPr>
            <a:r>
              <a:rPr lang="en-GB" sz="2400" dirty="0">
                <a:solidFill>
                  <a:schemeClr val="tx2"/>
                </a:solidFill>
                <a:latin typeface="Arial" panose="020B0604020202020204" pitchFamily="34" charset="0"/>
                <a:ea typeface="Calibri" panose="020F0502020204030204" pitchFamily="34" charset="0"/>
              </a:rPr>
              <a:t>Currently, our biggest area of need is Social, Emotional and Mental Health with 33% of our children on the inclusion register for SEMH related needs. </a:t>
            </a:r>
          </a:p>
          <a:p>
            <a:pPr marL="0" indent="0">
              <a:buNone/>
            </a:pPr>
            <a:r>
              <a:rPr lang="en-GB" sz="2400" dirty="0">
                <a:solidFill>
                  <a:schemeClr val="tx2"/>
                </a:solidFill>
                <a:latin typeface="Arial" panose="020B0604020202020204" pitchFamily="34" charset="0"/>
                <a:ea typeface="Calibri" panose="020F0502020204030204" pitchFamily="34" charset="0"/>
              </a:rPr>
              <a:t>This is closely followed by Speech, Language and Communication needs at 30%. </a:t>
            </a:r>
            <a:endParaRPr lang="en-GB" dirty="0">
              <a:solidFill>
                <a:schemeClr val="tx2"/>
              </a:solidFill>
            </a:endParaRPr>
          </a:p>
        </p:txBody>
      </p:sp>
      <p:pic>
        <p:nvPicPr>
          <p:cNvPr id="5" name="Picture 4">
            <a:extLst>
              <a:ext uri="{FF2B5EF4-FFF2-40B4-BE49-F238E27FC236}">
                <a16:creationId xmlns:a16="http://schemas.microsoft.com/office/drawing/2014/main" id="{CA7A43F0-AACF-8ABA-77C9-E06FE4D77936}"/>
              </a:ext>
            </a:extLst>
          </p:cNvPr>
          <p:cNvPicPr>
            <a:picLocks noChangeAspect="1"/>
          </p:cNvPicPr>
          <p:nvPr/>
        </p:nvPicPr>
        <p:blipFill rotWithShape="1">
          <a:blip r:embed="rId3"/>
          <a:srcRect b="3768"/>
          <a:stretch/>
        </p:blipFill>
        <p:spPr>
          <a:xfrm>
            <a:off x="9663311" y="365125"/>
            <a:ext cx="2114522" cy="2751667"/>
          </a:xfrm>
          <a:prstGeom prst="rect">
            <a:avLst/>
          </a:prstGeom>
        </p:spPr>
      </p:pic>
      <p:graphicFrame>
        <p:nvGraphicFramePr>
          <p:cNvPr id="7" name="Chart 6">
            <a:extLst>
              <a:ext uri="{FF2B5EF4-FFF2-40B4-BE49-F238E27FC236}">
                <a16:creationId xmlns:a16="http://schemas.microsoft.com/office/drawing/2014/main" id="{BF80E44D-3F03-0062-581F-431F7757D369}"/>
              </a:ext>
            </a:extLst>
          </p:cNvPr>
          <p:cNvGraphicFramePr/>
          <p:nvPr>
            <p:extLst>
              <p:ext uri="{D42A27DB-BD31-4B8C-83A1-F6EECF244321}">
                <p14:modId xmlns:p14="http://schemas.microsoft.com/office/powerpoint/2010/main" val="4156679724"/>
              </p:ext>
            </p:extLst>
          </p:nvPr>
        </p:nvGraphicFramePr>
        <p:xfrm>
          <a:off x="9462977" y="659219"/>
          <a:ext cx="2515191" cy="35971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916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AD196FD-C977-FF80-8C59-CA8BABA92EB8}"/>
              </a:ext>
            </a:extLst>
          </p:cNvPr>
          <p:cNvGraphicFramePr/>
          <p:nvPr>
            <p:extLst>
              <p:ext uri="{D42A27DB-BD31-4B8C-83A1-F6EECF244321}">
                <p14:modId xmlns:p14="http://schemas.microsoft.com/office/powerpoint/2010/main" val="2551615120"/>
              </p:ext>
            </p:extLst>
          </p:nvPr>
        </p:nvGraphicFramePr>
        <p:xfrm>
          <a:off x="-715617" y="0"/>
          <a:ext cx="13252173" cy="6970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868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2312-B0FA-F5D2-BDA9-22EC9A8ED496}"/>
              </a:ext>
            </a:extLst>
          </p:cNvPr>
          <p:cNvSpPr>
            <a:spLocks noGrp="1"/>
          </p:cNvSpPr>
          <p:nvPr>
            <p:ph type="title"/>
          </p:nvPr>
        </p:nvSpPr>
        <p:spPr>
          <a:xfrm>
            <a:off x="423530" y="397475"/>
            <a:ext cx="10515600" cy="761926"/>
          </a:xfrm>
        </p:spPr>
        <p:txBody>
          <a:bodyPr>
            <a:normAutofit/>
          </a:bodyPr>
          <a:lstStyle/>
          <a:p>
            <a:r>
              <a:rPr lang="en-GB" dirty="0">
                <a:solidFill>
                  <a:schemeClr val="tx2"/>
                </a:solidFill>
              </a:rPr>
              <a:t>Support at </a:t>
            </a:r>
            <a:r>
              <a:rPr lang="en-GB" dirty="0" err="1">
                <a:solidFill>
                  <a:schemeClr val="tx2"/>
                </a:solidFill>
              </a:rPr>
              <a:t>Rockmount</a:t>
            </a:r>
            <a:r>
              <a:rPr lang="en-GB" dirty="0">
                <a:solidFill>
                  <a:schemeClr val="tx2"/>
                </a:solidFill>
              </a:rPr>
              <a:t> </a:t>
            </a:r>
          </a:p>
        </p:txBody>
      </p:sp>
      <p:sp>
        <p:nvSpPr>
          <p:cNvPr id="3" name="Content Placeholder 2">
            <a:extLst>
              <a:ext uri="{FF2B5EF4-FFF2-40B4-BE49-F238E27FC236}">
                <a16:creationId xmlns:a16="http://schemas.microsoft.com/office/drawing/2014/main" id="{9F6C3C8F-BA34-FC7E-8DAD-F23DFA68B0FA}"/>
              </a:ext>
            </a:extLst>
          </p:cNvPr>
          <p:cNvSpPr>
            <a:spLocks noGrp="1"/>
          </p:cNvSpPr>
          <p:nvPr>
            <p:ph idx="1"/>
          </p:nvPr>
        </p:nvSpPr>
        <p:spPr>
          <a:xfrm>
            <a:off x="291548" y="1347332"/>
            <a:ext cx="8947730" cy="1801810"/>
          </a:xfrm>
        </p:spPr>
        <p:txBody>
          <a:bodyPr>
            <a:noAutofit/>
          </a:bodyPr>
          <a:lstStyle/>
          <a:p>
            <a:pPr marL="0" indent="0">
              <a:buNone/>
            </a:pPr>
            <a:r>
              <a:rPr lang="en-GB" sz="2400" dirty="0">
                <a:solidFill>
                  <a:schemeClr val="tx2"/>
                </a:solidFill>
                <a:effectLst/>
                <a:latin typeface="Arial" panose="020B0604020202020204" pitchFamily="34" charset="0"/>
                <a:ea typeface="Calibri" panose="020F0502020204030204" pitchFamily="34" charset="0"/>
              </a:rPr>
              <a:t>We have Quality First Teaching in place which is a universal approach to support all children. In addition to this, where staff have identified that a child needs something additional, we can make referrals to external services or put additional interventions and support into place as appropriate. For example:</a:t>
            </a:r>
          </a:p>
          <a:p>
            <a:pPr lvl="2"/>
            <a:r>
              <a:rPr lang="en-GB" sz="2000" dirty="0">
                <a:solidFill>
                  <a:schemeClr val="tx2"/>
                </a:solidFill>
                <a:latin typeface="Arial" panose="020B0604020202020204" pitchFamily="34" charset="0"/>
                <a:ea typeface="Calibri" panose="020F0502020204030204" pitchFamily="34" charset="0"/>
              </a:rPr>
              <a:t>Curriculum access support e.g. smaller groups</a:t>
            </a:r>
          </a:p>
          <a:p>
            <a:pPr lvl="2"/>
            <a:r>
              <a:rPr lang="en-GB" sz="2000" dirty="0">
                <a:solidFill>
                  <a:schemeClr val="tx2"/>
                </a:solidFill>
                <a:latin typeface="Arial" panose="020B0604020202020204" pitchFamily="34" charset="0"/>
                <a:ea typeface="Calibri" panose="020F0502020204030204" pitchFamily="34" charset="0"/>
              </a:rPr>
              <a:t>‘Catch up’ interventions</a:t>
            </a:r>
          </a:p>
          <a:p>
            <a:pPr lvl="2"/>
            <a:r>
              <a:rPr lang="en-GB" sz="2000" dirty="0">
                <a:solidFill>
                  <a:schemeClr val="tx2"/>
                </a:solidFill>
                <a:effectLst/>
                <a:latin typeface="Arial" panose="020B0604020202020204" pitchFamily="34" charset="0"/>
                <a:ea typeface="Calibri" panose="020F0502020204030204" pitchFamily="34" charset="0"/>
              </a:rPr>
              <a:t>Social skills gro</a:t>
            </a:r>
            <a:r>
              <a:rPr lang="en-GB" sz="2000" dirty="0">
                <a:solidFill>
                  <a:schemeClr val="tx2"/>
                </a:solidFill>
                <a:latin typeface="Arial" panose="020B0604020202020204" pitchFamily="34" charset="0"/>
                <a:ea typeface="Calibri" panose="020F0502020204030204" pitchFamily="34" charset="0"/>
              </a:rPr>
              <a:t>ups</a:t>
            </a:r>
          </a:p>
          <a:p>
            <a:pPr lvl="2"/>
            <a:r>
              <a:rPr lang="en-GB" sz="2000" dirty="0">
                <a:solidFill>
                  <a:schemeClr val="tx2"/>
                </a:solidFill>
                <a:effectLst/>
                <a:latin typeface="Arial" panose="020B0604020202020204" pitchFamily="34" charset="0"/>
                <a:ea typeface="Calibri" panose="020F0502020204030204" pitchFamily="34" charset="0"/>
              </a:rPr>
              <a:t>ELSA sessions</a:t>
            </a:r>
          </a:p>
          <a:p>
            <a:endParaRPr lang="en-GB" sz="1400" dirty="0">
              <a:effectLst/>
              <a:latin typeface="Arial" panose="020B060402020202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CA7A43F0-AACF-8ABA-77C9-E06FE4D77936}"/>
              </a:ext>
            </a:extLst>
          </p:cNvPr>
          <p:cNvPicPr>
            <a:picLocks noChangeAspect="1"/>
          </p:cNvPicPr>
          <p:nvPr/>
        </p:nvPicPr>
        <p:blipFill rotWithShape="1">
          <a:blip r:embed="rId3"/>
          <a:srcRect b="3768"/>
          <a:stretch/>
        </p:blipFill>
        <p:spPr>
          <a:xfrm>
            <a:off x="9239278" y="397475"/>
            <a:ext cx="2114522" cy="2751667"/>
          </a:xfrm>
          <a:prstGeom prst="rect">
            <a:avLst/>
          </a:prstGeom>
        </p:spPr>
      </p:pic>
    </p:spTree>
    <p:extLst>
      <p:ext uri="{BB962C8B-B14F-4D97-AF65-F5344CB8AC3E}">
        <p14:creationId xmlns:p14="http://schemas.microsoft.com/office/powerpoint/2010/main" val="366187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2312-B0FA-F5D2-BDA9-22EC9A8ED496}"/>
              </a:ext>
            </a:extLst>
          </p:cNvPr>
          <p:cNvSpPr>
            <a:spLocks noGrp="1"/>
          </p:cNvSpPr>
          <p:nvPr>
            <p:ph type="title"/>
          </p:nvPr>
        </p:nvSpPr>
        <p:spPr>
          <a:xfrm>
            <a:off x="838200" y="474910"/>
            <a:ext cx="10515600" cy="283461"/>
          </a:xfrm>
        </p:spPr>
        <p:txBody>
          <a:bodyPr>
            <a:normAutofit fontScale="90000"/>
          </a:bodyPr>
          <a:lstStyle/>
          <a:p>
            <a:r>
              <a:rPr lang="en-GB" dirty="0">
                <a:solidFill>
                  <a:schemeClr val="tx2"/>
                </a:solidFill>
              </a:rPr>
              <a:t>Support at </a:t>
            </a:r>
            <a:r>
              <a:rPr lang="en-GB" dirty="0" err="1">
                <a:solidFill>
                  <a:schemeClr val="tx2"/>
                </a:solidFill>
              </a:rPr>
              <a:t>Rockmount</a:t>
            </a:r>
            <a:r>
              <a:rPr lang="en-GB" dirty="0">
                <a:solidFill>
                  <a:schemeClr val="tx2"/>
                </a:solidFill>
              </a:rPr>
              <a:t> </a:t>
            </a:r>
          </a:p>
        </p:txBody>
      </p:sp>
      <p:sp>
        <p:nvSpPr>
          <p:cNvPr id="3" name="Content Placeholder 2">
            <a:extLst>
              <a:ext uri="{FF2B5EF4-FFF2-40B4-BE49-F238E27FC236}">
                <a16:creationId xmlns:a16="http://schemas.microsoft.com/office/drawing/2014/main" id="{9F6C3C8F-BA34-FC7E-8DAD-F23DFA68B0FA}"/>
              </a:ext>
            </a:extLst>
          </p:cNvPr>
          <p:cNvSpPr>
            <a:spLocks noGrp="1"/>
          </p:cNvSpPr>
          <p:nvPr>
            <p:ph idx="1"/>
          </p:nvPr>
        </p:nvSpPr>
        <p:spPr>
          <a:xfrm>
            <a:off x="1992582" y="879908"/>
            <a:ext cx="7354956" cy="2426817"/>
          </a:xfrm>
        </p:spPr>
        <p:txBody>
          <a:bodyPr>
            <a:noAutofit/>
          </a:bodyPr>
          <a:lstStyle/>
          <a:p>
            <a:pPr marL="0" indent="0">
              <a:buNone/>
            </a:pPr>
            <a:r>
              <a:rPr lang="en-GB" sz="2400" dirty="0">
                <a:solidFill>
                  <a:schemeClr val="tx2"/>
                </a:solidFill>
                <a:effectLst/>
                <a:latin typeface="Arial" panose="020B0604020202020204" pitchFamily="34" charset="0"/>
                <a:ea typeface="Calibri" panose="020F0502020204030204" pitchFamily="34" charset="0"/>
              </a:rPr>
              <a:t>Referrals to:</a:t>
            </a:r>
          </a:p>
          <a:p>
            <a:r>
              <a:rPr lang="en-GB" sz="2400" dirty="0">
                <a:solidFill>
                  <a:schemeClr val="tx2"/>
                </a:solidFill>
                <a:effectLst/>
                <a:latin typeface="Arial" panose="020B0604020202020204" pitchFamily="34" charset="0"/>
                <a:ea typeface="Calibri" panose="020F0502020204030204" pitchFamily="34" charset="0"/>
              </a:rPr>
              <a:t>Occupational Therapy</a:t>
            </a:r>
          </a:p>
          <a:p>
            <a:r>
              <a:rPr lang="en-GB" sz="2400" dirty="0">
                <a:solidFill>
                  <a:schemeClr val="tx2"/>
                </a:solidFill>
                <a:effectLst/>
                <a:latin typeface="Arial" panose="020B0604020202020204" pitchFamily="34" charset="0"/>
                <a:ea typeface="Calibri" panose="020F0502020204030204" pitchFamily="34" charset="0"/>
              </a:rPr>
              <a:t>CAMHs</a:t>
            </a:r>
          </a:p>
          <a:p>
            <a:r>
              <a:rPr lang="en-GB" sz="2400" dirty="0">
                <a:solidFill>
                  <a:schemeClr val="tx2"/>
                </a:solidFill>
                <a:effectLst/>
                <a:latin typeface="Arial" panose="020B0604020202020204" pitchFamily="34" charset="0"/>
                <a:ea typeface="Calibri" panose="020F0502020204030204" pitchFamily="34" charset="0"/>
              </a:rPr>
              <a:t>Speech and Language (currently assess and discharge only)</a:t>
            </a:r>
          </a:p>
          <a:p>
            <a:r>
              <a:rPr lang="en-GB" sz="2400" dirty="0">
                <a:solidFill>
                  <a:schemeClr val="tx2"/>
                </a:solidFill>
                <a:effectLst/>
                <a:latin typeface="Arial" panose="020B0604020202020204" pitchFamily="34" charset="0"/>
                <a:ea typeface="Calibri" panose="020F0502020204030204" pitchFamily="34" charset="0"/>
              </a:rPr>
              <a:t>MHST (Mental Health Support Team)</a:t>
            </a:r>
          </a:p>
          <a:p>
            <a:r>
              <a:rPr lang="en-GB" sz="2400" dirty="0">
                <a:solidFill>
                  <a:schemeClr val="tx2"/>
                </a:solidFill>
                <a:latin typeface="Arial" panose="020B0604020202020204" pitchFamily="34" charset="0"/>
                <a:ea typeface="Calibri" panose="020F0502020204030204" pitchFamily="34" charset="0"/>
              </a:rPr>
              <a:t>Play Therapy</a:t>
            </a:r>
          </a:p>
          <a:p>
            <a:r>
              <a:rPr lang="en-GB" sz="2400" dirty="0" err="1">
                <a:solidFill>
                  <a:schemeClr val="tx2"/>
                </a:solidFill>
                <a:effectLst/>
                <a:latin typeface="Arial" panose="020B0604020202020204" pitchFamily="34" charset="0"/>
                <a:ea typeface="Calibri" panose="020F0502020204030204" pitchFamily="34" charset="0"/>
              </a:rPr>
              <a:t>Duffus</a:t>
            </a:r>
            <a:r>
              <a:rPr lang="en-GB" sz="2400" dirty="0">
                <a:solidFill>
                  <a:schemeClr val="tx2"/>
                </a:solidFill>
                <a:effectLst/>
                <a:latin typeface="Arial" panose="020B0604020202020204" pitchFamily="34" charset="0"/>
                <a:ea typeface="Calibri" panose="020F0502020204030204" pitchFamily="34" charset="0"/>
              </a:rPr>
              <a:t> Community Foundation</a:t>
            </a:r>
            <a:endParaRPr lang="en-GB" sz="5400" dirty="0">
              <a:solidFill>
                <a:schemeClr val="tx2"/>
              </a:solidFill>
              <a:effectLst/>
              <a:latin typeface="Arial" panose="020B0604020202020204" pitchFamily="34" charset="0"/>
              <a:ea typeface="Calibri" panose="020F0502020204030204" pitchFamily="34" charset="0"/>
            </a:endParaRPr>
          </a:p>
          <a:p>
            <a:pPr marL="0" indent="0">
              <a:buNone/>
            </a:pPr>
            <a:r>
              <a:rPr lang="en-GB" sz="1800" dirty="0">
                <a:latin typeface="Arial" panose="020B0604020202020204" pitchFamily="34" charset="0"/>
                <a:ea typeface="Calibri" panose="020F0502020204030204" pitchFamily="34" charset="0"/>
              </a:rPr>
              <a:t>                            For more information, please see the SEND page at: </a:t>
            </a:r>
            <a:r>
              <a:rPr lang="en-GB" sz="1800" dirty="0">
                <a:latin typeface="Arial" panose="020B0604020202020204" pitchFamily="34" charset="0"/>
                <a:ea typeface="Calibri" panose="020F0502020204030204" pitchFamily="34" charset="0"/>
                <a:hlinkClick r:id="rId3"/>
              </a:rPr>
              <a:t>https://www.rockmountprimaryschool.co.uk/special-educational-needs-and-disability-send-1/</a:t>
            </a:r>
            <a:r>
              <a:rPr lang="en-GB" sz="2400" dirty="0">
                <a:latin typeface="Arial" panose="020B0604020202020204" pitchFamily="34" charset="0"/>
                <a:ea typeface="Calibri" panose="020F0502020204030204" pitchFamily="34" charset="0"/>
              </a:rPr>
              <a:t>  </a:t>
            </a:r>
            <a:endParaRPr lang="en-GB" sz="2400" dirty="0"/>
          </a:p>
        </p:txBody>
      </p:sp>
      <p:pic>
        <p:nvPicPr>
          <p:cNvPr id="5" name="Picture 4">
            <a:extLst>
              <a:ext uri="{FF2B5EF4-FFF2-40B4-BE49-F238E27FC236}">
                <a16:creationId xmlns:a16="http://schemas.microsoft.com/office/drawing/2014/main" id="{CA7A43F0-AACF-8ABA-77C9-E06FE4D77936}"/>
              </a:ext>
            </a:extLst>
          </p:cNvPr>
          <p:cNvPicPr>
            <a:picLocks noChangeAspect="1"/>
          </p:cNvPicPr>
          <p:nvPr/>
        </p:nvPicPr>
        <p:blipFill rotWithShape="1">
          <a:blip r:embed="rId4"/>
          <a:srcRect b="3768"/>
          <a:stretch/>
        </p:blipFill>
        <p:spPr>
          <a:xfrm>
            <a:off x="9347538" y="474910"/>
            <a:ext cx="2114522" cy="2751667"/>
          </a:xfrm>
          <a:prstGeom prst="rect">
            <a:avLst/>
          </a:prstGeom>
        </p:spPr>
      </p:pic>
    </p:spTree>
    <p:extLst>
      <p:ext uri="{BB962C8B-B14F-4D97-AF65-F5344CB8AC3E}">
        <p14:creationId xmlns:p14="http://schemas.microsoft.com/office/powerpoint/2010/main" val="172768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2312-B0FA-F5D2-BDA9-22EC9A8ED496}"/>
              </a:ext>
            </a:extLst>
          </p:cNvPr>
          <p:cNvSpPr>
            <a:spLocks noGrp="1"/>
          </p:cNvSpPr>
          <p:nvPr>
            <p:ph type="title"/>
          </p:nvPr>
        </p:nvSpPr>
        <p:spPr>
          <a:xfrm>
            <a:off x="838200" y="365125"/>
            <a:ext cx="10515600" cy="708763"/>
          </a:xfrm>
        </p:spPr>
        <p:txBody>
          <a:bodyPr>
            <a:normAutofit/>
          </a:bodyPr>
          <a:lstStyle/>
          <a:p>
            <a:r>
              <a:rPr lang="en-GB" dirty="0">
                <a:solidFill>
                  <a:schemeClr val="tx2"/>
                </a:solidFill>
              </a:rPr>
              <a:t>What do I do if I have concerns?</a:t>
            </a:r>
          </a:p>
        </p:txBody>
      </p:sp>
      <p:sp>
        <p:nvSpPr>
          <p:cNvPr id="3" name="Content Placeholder 2">
            <a:extLst>
              <a:ext uri="{FF2B5EF4-FFF2-40B4-BE49-F238E27FC236}">
                <a16:creationId xmlns:a16="http://schemas.microsoft.com/office/drawing/2014/main" id="{9F6C3C8F-BA34-FC7E-8DAD-F23DFA68B0FA}"/>
              </a:ext>
            </a:extLst>
          </p:cNvPr>
          <p:cNvSpPr>
            <a:spLocks noGrp="1"/>
          </p:cNvSpPr>
          <p:nvPr>
            <p:ph idx="1"/>
          </p:nvPr>
        </p:nvSpPr>
        <p:spPr>
          <a:xfrm>
            <a:off x="838200" y="1146321"/>
            <a:ext cx="7508358" cy="4163337"/>
          </a:xfrm>
        </p:spPr>
        <p:txBody>
          <a:bodyPr>
            <a:normAutofit/>
          </a:bodyPr>
          <a:lstStyle/>
          <a:p>
            <a:pPr marL="0" indent="0">
              <a:buNone/>
            </a:pPr>
            <a:r>
              <a:rPr lang="en-GB" sz="2400" dirty="0">
                <a:solidFill>
                  <a:schemeClr val="tx2"/>
                </a:solidFill>
                <a:latin typeface="Arial" panose="020B0604020202020204" pitchFamily="34" charset="0"/>
                <a:cs typeface="Arial" panose="020B0604020202020204" pitchFamily="34" charset="0"/>
              </a:rPr>
              <a:t>Your first point of contact is always your child’s class teacher. Contact details can be found on the year group page on the school website. It will always be your child’s year group followed by @rockmount.croydon.sch.uk </a:t>
            </a:r>
          </a:p>
          <a:p>
            <a:pPr marL="0" indent="0">
              <a:buNone/>
            </a:pPr>
            <a:r>
              <a:rPr lang="en-GB" sz="2400" dirty="0">
                <a:solidFill>
                  <a:schemeClr val="tx2"/>
                </a:solidFill>
                <a:latin typeface="Arial" panose="020B0604020202020204" pitchFamily="34" charset="0"/>
                <a:cs typeface="Arial" panose="020B0604020202020204" pitchFamily="34" charset="0"/>
              </a:rPr>
              <a:t>e.g. if your child is in Year 2 then the email address would be: </a:t>
            </a:r>
          </a:p>
          <a:p>
            <a:pPr marL="0" indent="0">
              <a:buNone/>
            </a:pPr>
            <a:r>
              <a:rPr lang="en-GB" sz="2400" b="1" i="0" dirty="0">
                <a:solidFill>
                  <a:srgbClr val="4F4F4F"/>
                </a:solidFill>
                <a:effectLst/>
                <a:latin typeface="Arial" panose="020B0604020202020204" pitchFamily="34" charset="0"/>
                <a:cs typeface="Arial" panose="020B0604020202020204" pitchFamily="34" charset="0"/>
                <a:hlinkClick r:id="rId3"/>
              </a:rPr>
              <a:t>year2@rockmount.croydon.sch.uk</a:t>
            </a:r>
            <a:r>
              <a:rPr lang="en-GB" sz="2400" b="1" i="0" dirty="0">
                <a:solidFill>
                  <a:srgbClr val="4F4F4F"/>
                </a:solidFill>
                <a:effectLst/>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A7A43F0-AACF-8ABA-77C9-E06FE4D77936}"/>
              </a:ext>
            </a:extLst>
          </p:cNvPr>
          <p:cNvPicPr>
            <a:picLocks noChangeAspect="1"/>
          </p:cNvPicPr>
          <p:nvPr/>
        </p:nvPicPr>
        <p:blipFill rotWithShape="1">
          <a:blip r:embed="rId4"/>
          <a:srcRect b="3768"/>
          <a:stretch/>
        </p:blipFill>
        <p:spPr>
          <a:xfrm>
            <a:off x="9156151" y="476323"/>
            <a:ext cx="2114522" cy="2751667"/>
          </a:xfrm>
          <a:prstGeom prst="rect">
            <a:avLst/>
          </a:prstGeom>
        </p:spPr>
      </p:pic>
    </p:spTree>
    <p:extLst>
      <p:ext uri="{BB962C8B-B14F-4D97-AF65-F5344CB8AC3E}">
        <p14:creationId xmlns:p14="http://schemas.microsoft.com/office/powerpoint/2010/main" val="128824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263" y="314898"/>
            <a:ext cx="8380071" cy="2034763"/>
          </a:xfrm>
        </p:spPr>
        <p:txBody>
          <a:bodyPr rtlCol="0"/>
          <a:lstStyle/>
          <a:p>
            <a:pPr algn="ctr" rtl="0"/>
            <a:r>
              <a:rPr lang="en-gb" dirty="0"/>
              <a:t>Croydon Locality SEND Support</a:t>
            </a:r>
          </a:p>
        </p:txBody>
      </p:sp>
      <p:sp>
        <p:nvSpPr>
          <p:cNvPr id="3" name="Subtitle 2"/>
          <p:cNvSpPr>
            <a:spLocks noGrp="1"/>
          </p:cNvSpPr>
          <p:nvPr>
            <p:ph type="subTitle" idx="1"/>
          </p:nvPr>
        </p:nvSpPr>
        <p:spPr>
          <a:xfrm>
            <a:off x="1076447" y="3141033"/>
            <a:ext cx="7315200" cy="838200"/>
          </a:xfrm>
        </p:spPr>
        <p:txBody>
          <a:bodyPr rtlCol="0">
            <a:normAutofit/>
          </a:bodyPr>
          <a:lstStyle/>
          <a:p>
            <a:pPr rtl="0"/>
            <a:r>
              <a:rPr lang="en-gb" b="1" dirty="0"/>
              <a:t>Supporting children with special educational needs in Croydon mainstream schools</a:t>
            </a:r>
          </a:p>
        </p:txBody>
      </p:sp>
      <p:pic>
        <p:nvPicPr>
          <p:cNvPr id="5" name="Picture 4" descr="A picture containing text, font, design&#10;&#10;Description automatically generated">
            <a:extLst>
              <a:ext uri="{FF2B5EF4-FFF2-40B4-BE49-F238E27FC236}">
                <a16:creationId xmlns:a16="http://schemas.microsoft.com/office/drawing/2014/main" id="{E73567F6-5428-AAE8-86D8-7E6B377E3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798" y="5651637"/>
            <a:ext cx="3030402" cy="1196719"/>
          </a:xfrm>
          <a:prstGeom prst="rect">
            <a:avLst/>
          </a:prstGeom>
        </p:spPr>
      </p:pic>
      <p:sp>
        <p:nvSpPr>
          <p:cNvPr id="6" name="TextBox 5">
            <a:extLst>
              <a:ext uri="{FF2B5EF4-FFF2-40B4-BE49-F238E27FC236}">
                <a16:creationId xmlns:a16="http://schemas.microsoft.com/office/drawing/2014/main" id="{5C1A018B-8EBA-FE98-E129-9B3C6AD00D30}"/>
              </a:ext>
            </a:extLst>
          </p:cNvPr>
          <p:cNvSpPr txBox="1"/>
          <p:nvPr/>
        </p:nvSpPr>
        <p:spPr>
          <a:xfrm>
            <a:off x="0" y="4296441"/>
            <a:ext cx="5305425" cy="830997"/>
          </a:xfrm>
          <a:prstGeom prst="rect">
            <a:avLst/>
          </a:prstGeom>
          <a:noFill/>
        </p:spPr>
        <p:txBody>
          <a:bodyPr wrap="square" rtlCol="0">
            <a:spAutoFit/>
          </a:bodyPr>
          <a:lstStyle/>
          <a:p>
            <a:r>
              <a:rPr lang="en-GB" sz="2400" b="1" dirty="0">
                <a:solidFill>
                  <a:srgbClr val="AB3C19"/>
                </a:solidFill>
              </a:rPr>
              <a:t>A webinar for parents and carers. November 2023 in association with:</a:t>
            </a:r>
          </a:p>
        </p:txBody>
      </p:sp>
      <p:pic>
        <p:nvPicPr>
          <p:cNvPr id="9" name="Picture 8">
            <a:extLst>
              <a:ext uri="{FF2B5EF4-FFF2-40B4-BE49-F238E27FC236}">
                <a16:creationId xmlns:a16="http://schemas.microsoft.com/office/drawing/2014/main" id="{AFE1CCE2-FA60-D35A-B1C6-140829F685A6}"/>
              </a:ext>
            </a:extLst>
          </p:cNvPr>
          <p:cNvPicPr>
            <a:picLocks noChangeAspect="1"/>
          </p:cNvPicPr>
          <p:nvPr/>
        </p:nvPicPr>
        <p:blipFill>
          <a:blip r:embed="rId4"/>
          <a:stretch>
            <a:fillRect/>
          </a:stretch>
        </p:blipFill>
        <p:spPr>
          <a:xfrm>
            <a:off x="5410200" y="5651639"/>
            <a:ext cx="2121101" cy="1206361"/>
          </a:xfrm>
          <a:prstGeom prst="rect">
            <a:avLst/>
          </a:prstGeom>
        </p:spPr>
      </p:pic>
      <p:pic>
        <p:nvPicPr>
          <p:cNvPr id="8" name="Picture 7">
            <a:extLst>
              <a:ext uri="{FF2B5EF4-FFF2-40B4-BE49-F238E27FC236}">
                <a16:creationId xmlns:a16="http://schemas.microsoft.com/office/drawing/2014/main" id="{F22246FF-4CF1-0DF0-0972-9FF16CB8B343}"/>
              </a:ext>
            </a:extLst>
          </p:cNvPr>
          <p:cNvPicPr>
            <a:picLocks noChangeAspect="1"/>
          </p:cNvPicPr>
          <p:nvPr/>
        </p:nvPicPr>
        <p:blipFill>
          <a:blip r:embed="rId5"/>
          <a:stretch>
            <a:fillRect/>
          </a:stretch>
        </p:blipFill>
        <p:spPr>
          <a:xfrm>
            <a:off x="7531301" y="5641994"/>
            <a:ext cx="1733639" cy="1206362"/>
          </a:xfrm>
          <a:prstGeom prst="rect">
            <a:avLst/>
          </a:prstGeom>
        </p:spPr>
      </p:pic>
      <p:pic>
        <p:nvPicPr>
          <p:cNvPr id="10" name="Picture 9" descr="A purple flag with white letters on it&#10;&#10;Description automatically generated">
            <a:extLst>
              <a:ext uri="{FF2B5EF4-FFF2-40B4-BE49-F238E27FC236}">
                <a16:creationId xmlns:a16="http://schemas.microsoft.com/office/drawing/2014/main" id="{3F9D39D2-C489-5AFB-614E-E7E4E4B1C7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2592" y="6086475"/>
            <a:ext cx="3181326" cy="980010"/>
          </a:xfrm>
          <a:prstGeom prst="rect">
            <a:avLst/>
          </a:prstGeom>
        </p:spPr>
      </p:pic>
      <p:pic>
        <p:nvPicPr>
          <p:cNvPr id="14" name="Picture 13" descr="A logo with purple and white text&#10;&#10;Description automatically generated">
            <a:extLst>
              <a:ext uri="{FF2B5EF4-FFF2-40B4-BE49-F238E27FC236}">
                <a16:creationId xmlns:a16="http://schemas.microsoft.com/office/drawing/2014/main" id="{EE74A420-3540-8FAF-0C16-023DB93E3F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651637"/>
            <a:ext cx="2383301" cy="1206362"/>
          </a:xfrm>
          <a:prstGeom prst="rect">
            <a:avLst/>
          </a:prstGeom>
        </p:spPr>
      </p:pic>
    </p:spTree>
    <p:extLst>
      <p:ext uri="{BB962C8B-B14F-4D97-AF65-F5344CB8AC3E}">
        <p14:creationId xmlns:p14="http://schemas.microsoft.com/office/powerpoint/2010/main" val="3578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795" y="0"/>
            <a:ext cx="9372600" cy="1200416"/>
          </a:xfrm>
        </p:spPr>
        <p:txBody>
          <a:bodyPr rtlCol="0"/>
          <a:lstStyle/>
          <a:p>
            <a:pPr rtl="0"/>
            <a:r>
              <a:rPr lang="en-US" sz="3200" b="1" kern="1200" dirty="0">
                <a:solidFill>
                  <a:srgbClr val="AB3C19"/>
                </a:solidFill>
                <a:latin typeface="+mj-lt"/>
                <a:ea typeface="+mj-ea"/>
                <a:cs typeface="+mj-cs"/>
              </a:rPr>
              <a:t>Our Aims</a:t>
            </a:r>
            <a:endParaRPr lang="en-US" b="1" dirty="0">
              <a:solidFill>
                <a:srgbClr val="AB3C19"/>
              </a:solidFill>
            </a:endParaRPr>
          </a:p>
        </p:txBody>
      </p:sp>
      <p:sp>
        <p:nvSpPr>
          <p:cNvPr id="3" name="Content Placeholder 2"/>
          <p:cNvSpPr>
            <a:spLocks noGrp="1"/>
          </p:cNvSpPr>
          <p:nvPr>
            <p:ph idx="1"/>
          </p:nvPr>
        </p:nvSpPr>
        <p:spPr>
          <a:xfrm>
            <a:off x="1409700" y="1908544"/>
            <a:ext cx="9372600" cy="3040912"/>
          </a:xfrm>
        </p:spPr>
        <p:txBody>
          <a:bodyPr rtlCol="0">
            <a:normAutofit/>
          </a:bodyPr>
          <a:lstStyle/>
          <a:p>
            <a:pPr indent="-228600" algn="l">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Croydon Locality SEND Support is aimed at </a:t>
            </a:r>
            <a:r>
              <a:rPr lang="en-US" sz="2400" b="1" dirty="0">
                <a:solidFill>
                  <a:schemeClr val="tx2"/>
                </a:solidFill>
                <a:latin typeface="Calibri" panose="020F0502020204030204" pitchFamily="34" charset="0"/>
                <a:cs typeface="Calibri" panose="020F0502020204030204" pitchFamily="34" charset="0"/>
              </a:rPr>
              <a:t>better supporting pupils </a:t>
            </a:r>
            <a:r>
              <a:rPr lang="en-US" sz="2400" dirty="0">
                <a:solidFill>
                  <a:schemeClr val="tx2"/>
                </a:solidFill>
                <a:latin typeface="Calibri" panose="020F0502020204030204" pitchFamily="34" charset="0"/>
                <a:cs typeface="Calibri" panose="020F0502020204030204" pitchFamily="34" charset="0"/>
              </a:rPr>
              <a:t>with special educational needs and disabilities in Croydon mainstream schools, by </a:t>
            </a:r>
            <a:r>
              <a:rPr lang="en-US" sz="2400" b="1" dirty="0">
                <a:solidFill>
                  <a:schemeClr val="tx2"/>
                </a:solidFill>
                <a:latin typeface="Calibri" panose="020F0502020204030204" pitchFamily="34" charset="0"/>
                <a:cs typeface="Calibri" panose="020F0502020204030204" pitchFamily="34" charset="0"/>
              </a:rPr>
              <a:t>devolving resources </a:t>
            </a:r>
            <a:r>
              <a:rPr lang="en-US" sz="2400" dirty="0">
                <a:solidFill>
                  <a:schemeClr val="tx2"/>
                </a:solidFill>
                <a:latin typeface="Calibri" panose="020F0502020204030204" pitchFamily="34" charset="0"/>
                <a:cs typeface="Calibri" panose="020F0502020204030204" pitchFamily="34" charset="0"/>
              </a:rPr>
              <a:t>to groups of schools in localities across the borough. </a:t>
            </a:r>
          </a:p>
          <a:p>
            <a:pPr indent="-228600" algn="l">
              <a:buFont typeface="Arial" panose="020B0604020202020204" pitchFamily="34" charset="0"/>
              <a:buChar char="•"/>
            </a:pPr>
            <a:r>
              <a:rPr lang="en-US" sz="2400" dirty="0">
                <a:solidFill>
                  <a:schemeClr val="tx2"/>
                </a:solidFill>
                <a:latin typeface="Calibri" panose="020F0502020204030204" pitchFamily="34" charset="0"/>
                <a:cs typeface="Calibri" panose="020F0502020204030204" pitchFamily="34" charset="0"/>
              </a:rPr>
              <a:t>The objective of this way of working is to ensure that</a:t>
            </a:r>
            <a:r>
              <a:rPr lang="en-US" sz="2400" b="1" dirty="0">
                <a:solidFill>
                  <a:schemeClr val="tx2"/>
                </a:solidFill>
                <a:latin typeface="Calibri" panose="020F0502020204030204" pitchFamily="34" charset="0"/>
                <a:cs typeface="Calibri" panose="020F0502020204030204" pitchFamily="34" charset="0"/>
              </a:rPr>
              <a:t> help is provided at the earliest opportunity</a:t>
            </a:r>
            <a:r>
              <a:rPr lang="en-US" sz="2400" dirty="0">
                <a:solidFill>
                  <a:schemeClr val="tx2"/>
                </a:solidFill>
                <a:latin typeface="Calibri" panose="020F0502020204030204" pitchFamily="34" charset="0"/>
                <a:cs typeface="Calibri" panose="020F0502020204030204" pitchFamily="34" charset="0"/>
              </a:rPr>
              <a:t>, by supporting school SENDCos with </a:t>
            </a:r>
            <a:r>
              <a:rPr lang="en-US" sz="2400" b="1" dirty="0">
                <a:solidFill>
                  <a:schemeClr val="tx2"/>
                </a:solidFill>
                <a:latin typeface="Calibri" panose="020F0502020204030204" pitchFamily="34" charset="0"/>
                <a:cs typeface="Calibri" panose="020F0502020204030204" pitchFamily="34" charset="0"/>
              </a:rPr>
              <a:t>rapid identification and assessment</a:t>
            </a:r>
            <a:r>
              <a:rPr lang="en-US" sz="2400" dirty="0">
                <a:solidFill>
                  <a:schemeClr val="tx2"/>
                </a:solidFill>
                <a:latin typeface="Calibri" panose="020F0502020204030204" pitchFamily="34" charset="0"/>
                <a:cs typeface="Calibri" panose="020F0502020204030204" pitchFamily="34" charset="0"/>
              </a:rPr>
              <a:t>, as well as providing advice and resources to improve outcomes, resulting in better value for money</a:t>
            </a:r>
            <a:r>
              <a:rPr lang="en-US" sz="1600" dirty="0">
                <a:solidFill>
                  <a:schemeClr val="tx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83928899"/>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796DFDD8A2E44A7B4AFC3A5B1A7C3" ma:contentTypeVersion="14" ma:contentTypeDescription="Create a new document." ma:contentTypeScope="" ma:versionID="27175ac2b3f5a2a728184bf21bf3582a">
  <xsd:schema xmlns:xsd="http://www.w3.org/2001/XMLSchema" xmlns:xs="http://www.w3.org/2001/XMLSchema" xmlns:p="http://schemas.microsoft.com/office/2006/metadata/properties" xmlns:ns2="f2b78acb-a125-42ee-931d-35b42eaca4cf" xmlns:ns3="1032b03d-936b-471d-99f7-dc4f62dd39e6" xmlns:ns4="d787612e-bbfa-44dc-8814-3f2a4fccf264" targetNamespace="http://schemas.microsoft.com/office/2006/metadata/properties" ma:root="true" ma:fieldsID="7a1b3e90ec077eb3e5b701fb48411c5d" ns2:_="" ns3:_="" ns4:_="">
    <xsd:import namespace="f2b78acb-a125-42ee-931d-35b42eaca4cf"/>
    <xsd:import namespace="1032b03d-936b-471d-99f7-dc4f62dd39e6"/>
    <xsd:import namespace="d787612e-bbfa-44dc-8814-3f2a4fccf264"/>
    <xsd:element name="properties">
      <xsd:complexType>
        <xsd:sequence>
          <xsd:element name="documentManagement">
            <xsd:complexType>
              <xsd:all>
                <xsd:element ref="ns2:Document_x0020_Description" minOccurs="0"/>
                <xsd:element ref="ns2:DocumentAuthor" minOccurs="0"/>
                <xsd:element ref="ns2:ProtectiveClassification" minOccurs="0"/>
                <xsd:element ref="ns2:febcb389c47c4530afe6acfa103de16c" minOccurs="0"/>
                <xsd:element ref="ns2:TaxCatchAll" minOccurs="0"/>
                <xsd:element ref="ns2:TaxCatchAllLabel" minOccurs="0"/>
                <xsd:element ref="ns2:l1c2f45cb913413195fefa0ed1a24d84" minOccurs="0"/>
                <xsd:element ref="ns2:TaxKeywordTaxHTField"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AutoTags"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78acb-a125-42ee-931d-35b42eaca4cf"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maxLength value="255"/>
        </xsd:restriction>
      </xsd:simpleType>
    </xsd:element>
    <xsd:element name="DocumentAuthor" ma:index="9" nillable="true" ma:displayName="Primary Contact" ma:list="UserInfo" ma:SearchPeopleOnly="false" ma:SharePointGroup="0" ma:internalName="Document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tectiveClassification" ma:index="10" nillable="true" ma:displayName="Protective Marking" ma:default="NOT CLASSIFIED" ma:description="Protective Marking scheme for LBC is being reviewed and will be available at a later date. NOT CLASSIFIED means that no Protective Marking decision has been made." ma:format="Dropdown" ma:internalName="ProtectiveClassification">
      <xsd:simpleType>
        <xsd:restriction base="dms:Choice">
          <xsd:enumeration value="NOT CLASSIFIED"/>
        </xsd:restriction>
      </xsd:simpleType>
    </xsd:element>
    <xsd:element name="febcb389c47c4530afe6acfa103de16c" ma:index="11" nillable="true" ma:taxonomy="true" ma:internalName="febcb389c47c4530afe6acfa103de16c" ma:taxonomyFieldName="OrganisationalUnit" ma:displayName="Organisational Unit" ma:default="" ma:fieldId="{febcb389-c47c-4530-afe6-acfa103de16c}" ma:sspId="c265c3e7-f7ae-4ea0-b3f5-7c0024770d98" ma:termSetId="21787c9d-e40d-4e47-be76-3b424c150f9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d07b8a7a-5bdd-44a7-badb-f1179b0eb2fc}" ma:internalName="TaxCatchAll" ma:showField="CatchAllData" ma:web="d787612e-bbfa-44dc-8814-3f2a4fccf26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07b8a7a-5bdd-44a7-badb-f1179b0eb2fc}" ma:internalName="TaxCatchAllLabel" ma:readOnly="true" ma:showField="CatchAllDataLabel" ma:web="d787612e-bbfa-44dc-8814-3f2a4fccf264">
      <xsd:complexType>
        <xsd:complexContent>
          <xsd:extension base="dms:MultiChoiceLookup">
            <xsd:sequence>
              <xsd:element name="Value" type="dms:Lookup" maxOccurs="unbounded" minOccurs="0" nillable="true"/>
            </xsd:sequence>
          </xsd:extension>
        </xsd:complexContent>
      </xsd:complexType>
    </xsd:element>
    <xsd:element name="l1c2f45cb913413195fefa0ed1a24d84" ma:index="15" nillable="true" ma:taxonomy="true" ma:internalName="l1c2f45cb913413195fefa0ed1a24d84" ma:taxonomyFieldName="Activity" ma:displayName="Activity" ma:fieldId="{51c2f45c-b913-4131-95fe-fa0ed1a24d84}" ma:sspId="c265c3e7-f7ae-4ea0-b3f5-7c0024770d98" ma:termSetId="753275df-fc85-4ec7-8f6d-defd1dbad5d1"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Enterprise Keywords" ma:fieldId="{23f27201-bee3-471e-b2e7-b64fd8b7ca38}" ma:taxonomyMulti="true" ma:sspId="c265c3e7-f7ae-4ea0-b3f5-7c0024770d98"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32b03d-936b-471d-99f7-dc4f62dd39e6"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AutoTags" ma:index="25" nillable="true" ma:displayName="Tags" ma:internalName="MediaServiceAutoTags"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7612e-bbfa-44dc-8814-3f2a4fccf264"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c265c3e7-f7ae-4ea0-b3f5-7c0024770d98"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f2b78acb-a125-42ee-931d-35b42eaca4cf" xsi:nil="true"/>
    <Document_x0020_Description xmlns="f2b78acb-a125-42ee-931d-35b42eaca4cf" xsi:nil="true"/>
    <DocumentAuthor xmlns="f2b78acb-a125-42ee-931d-35b42eaca4cf">
      <UserInfo>
        <DisplayName/>
        <AccountId xsi:nil="true"/>
        <AccountType/>
      </UserInfo>
    </DocumentAuthor>
    <febcb389c47c4530afe6acfa103de16c xmlns="f2b78acb-a125-42ee-931d-35b42eaca4cf">
      <Terms xmlns="http://schemas.microsoft.com/office/infopath/2007/PartnerControls"/>
    </febcb389c47c4530afe6acfa103de16c>
    <TaxKeywordTaxHTField xmlns="f2b78acb-a125-42ee-931d-35b42eaca4cf">
      <Terms xmlns="http://schemas.microsoft.com/office/infopath/2007/PartnerControls"/>
    </TaxKeywordTaxHTField>
    <ProtectiveClassification xmlns="f2b78acb-a125-42ee-931d-35b42eaca4cf">NOT CLASSIFIED</ProtectiveClassification>
    <l1c2f45cb913413195fefa0ed1a24d84 xmlns="f2b78acb-a125-42ee-931d-35b42eaca4cf">
      <Terms xmlns="http://schemas.microsoft.com/office/infopath/2007/PartnerControls"/>
    </l1c2f45cb913413195fefa0ed1a24d84>
    <SharedWithUsers xmlns="d787612e-bbfa-44dc-8814-3f2a4fccf264">
      <UserInfo>
        <DisplayName>Southworth, Mark</DisplayName>
        <AccountId>16</AccountId>
        <AccountType/>
      </UserInfo>
      <UserInfo>
        <DisplayName>Farris, Melanie</DisplayName>
        <AccountId>42</AccountId>
        <AccountType/>
      </UserInfo>
      <UserInfo>
        <DisplayName>Desai, Sonal</DisplayName>
        <AccountId>9</AccountId>
        <AccountType/>
      </UserInfo>
    </SharedWithUsers>
  </documentManagement>
</p:properties>
</file>

<file path=customXml/itemProps1.xml><?xml version="1.0" encoding="utf-8"?>
<ds:datastoreItem xmlns:ds="http://schemas.openxmlformats.org/officeDocument/2006/customXml" ds:itemID="{13CCCD24-BFEB-4F30-9448-9EA7BC9F3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78acb-a125-42ee-931d-35b42eaca4cf"/>
    <ds:schemaRef ds:uri="1032b03d-936b-471d-99f7-dc4f62dd39e6"/>
    <ds:schemaRef ds:uri="d787612e-bbfa-44dc-8814-3f2a4fccf2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373545-B6D5-4B99-B785-AB86C1523379}">
  <ds:schemaRefs>
    <ds:schemaRef ds:uri="Microsoft.SharePoint.Taxonomy.ContentTypeSync"/>
  </ds:schemaRefs>
</ds:datastoreItem>
</file>

<file path=customXml/itemProps3.xml><?xml version="1.0" encoding="utf-8"?>
<ds:datastoreItem xmlns:ds="http://schemas.openxmlformats.org/officeDocument/2006/customXml" ds:itemID="{D9172A54-AEE7-4A7E-B438-1584E65638F7}">
  <ds:schemaRefs>
    <ds:schemaRef ds:uri="http://schemas.microsoft.com/sharepoint/v3/contenttype/forms"/>
  </ds:schemaRefs>
</ds:datastoreItem>
</file>

<file path=customXml/itemProps4.xml><?xml version="1.0" encoding="utf-8"?>
<ds:datastoreItem xmlns:ds="http://schemas.openxmlformats.org/officeDocument/2006/customXml" ds:itemID="{7174AB82-469F-4658-B030-5EC9BB5D0C24}">
  <ds:schemaRefs>
    <ds:schemaRef ds:uri="http://www.w3.org/XML/1998/namespace"/>
    <ds:schemaRef ds:uri="http://purl.org/dc/terms/"/>
    <ds:schemaRef ds:uri="d787612e-bbfa-44dc-8814-3f2a4fccf264"/>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1032b03d-936b-471d-99f7-dc4f62dd39e6"/>
    <ds:schemaRef ds:uri="f2b78acb-a125-42ee-931d-35b42eaca4c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2378</TotalTime>
  <Words>1365</Words>
  <Application>Microsoft Office PowerPoint</Application>
  <PresentationFormat>Widescreen</PresentationFormat>
  <Paragraphs>164</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vt:lpstr>
      <vt:lpstr>Calibri</vt:lpstr>
      <vt:lpstr>Cavolini</vt:lpstr>
      <vt:lpstr>Euphemia</vt:lpstr>
      <vt:lpstr>Times New Roman</vt:lpstr>
      <vt:lpstr>Wingdings</vt:lpstr>
      <vt:lpstr>Children Playing 16x9</vt:lpstr>
      <vt:lpstr>Rockmount Primary School</vt:lpstr>
      <vt:lpstr>School Context </vt:lpstr>
      <vt:lpstr>Special Educational Needs at Rockmount </vt:lpstr>
      <vt:lpstr>PowerPoint Presentation</vt:lpstr>
      <vt:lpstr>Support at Rockmount </vt:lpstr>
      <vt:lpstr>Support at Rockmount </vt:lpstr>
      <vt:lpstr>What do I do if I have concerns?</vt:lpstr>
      <vt:lpstr>Croydon Locality SEND Support</vt:lpstr>
      <vt:lpstr>Our Aims</vt:lpstr>
      <vt:lpstr>Special Needs &amp; Disabilities (SEND) - Four Levels of Support</vt:lpstr>
      <vt:lpstr>What happened before CLSS?</vt:lpstr>
      <vt:lpstr>How does the new system work?</vt:lpstr>
      <vt:lpstr>Who is supporting your child?</vt:lpstr>
      <vt:lpstr>Area SEND Colleagues</vt:lpstr>
      <vt:lpstr>Number of pupils supported since 2020</vt:lpstr>
      <vt:lpstr>Steps in the Locality Process</vt:lpstr>
      <vt:lpstr>Support in the Nursery - Early Years</vt:lpstr>
      <vt:lpstr>The work of the Area SEND Leads – day to day</vt:lpstr>
      <vt:lpstr>The work of the Area SEND Leads - Monthly</vt:lpstr>
      <vt:lpstr>Feedback from schools</vt:lpstr>
      <vt:lpstr>Feedback from parents and carers</vt:lpstr>
      <vt:lpstr>PowerPoint Presentation</vt:lpstr>
    </vt:vector>
  </TitlesOfParts>
  <Company>London Borough of Croydon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Croydon Locality SEND Support</dc:title>
  <dc:creator>Southworth, Mark</dc:creator>
  <cp:lastModifiedBy>Hayley Gorman</cp:lastModifiedBy>
  <cp:revision>7</cp:revision>
  <dcterms:created xsi:type="dcterms:W3CDTF">2023-06-27T03:34:39Z</dcterms:created>
  <dcterms:modified xsi:type="dcterms:W3CDTF">2023-12-13T06:59:45Z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0x01010063A796DFDD8A2E44A7B4AFC3A5B1A7C3</vt:lpwstr>
  </property>
  <property fmtid="{D5CDD505-2E9C-101B-9397-08002B2CF9AE}" pid="3" name="TaxKeyword">
    <vt:lpwstr/>
  </property>
  <property fmtid="{D5CDD505-2E9C-101B-9397-08002B2CF9AE}" pid="4" name="OrganisationalUnit">
    <vt:lpwstr/>
  </property>
  <property fmtid="{D5CDD505-2E9C-101B-9397-08002B2CF9AE}" pid="5" name="Activity">
    <vt:lpwstr/>
  </property>
</Properties>
</file>