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0" r:id="rId3"/>
    <p:sldId id="259" r:id="rId4"/>
    <p:sldId id="261" r:id="rId5"/>
    <p:sldId id="269" r:id="rId6"/>
    <p:sldId id="262" r:id="rId7"/>
    <p:sldId id="263" r:id="rId8"/>
    <p:sldId id="264" r:id="rId9"/>
    <p:sldId id="265" r:id="rId10"/>
    <p:sldId id="266" r:id="rId11"/>
    <p:sldId id="268"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0596" autoAdjust="0"/>
  </p:normalViewPr>
  <p:slideViewPr>
    <p:cSldViewPr snapToGrid="0">
      <p:cViewPr varScale="1">
        <p:scale>
          <a:sx n="54" d="100"/>
          <a:sy n="54" d="100"/>
        </p:scale>
        <p:origin x="15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910A27-EFDE-450E-8CEC-D210813231E7}" type="datetimeFigureOut">
              <a:rPr lang="en-GB" smtClean="0"/>
              <a:t>08/12/2025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E02BA4-A933-478D-A1B5-EB0F6EA64A3B}" type="slidenum">
              <a:rPr lang="en-GB" smtClean="0"/>
              <a:t>‹#›</a:t>
            </a:fld>
            <a:endParaRPr lang="en-GB"/>
          </a:p>
        </p:txBody>
      </p:sp>
    </p:spTree>
    <p:extLst>
      <p:ext uri="{BB962C8B-B14F-4D97-AF65-F5344CB8AC3E}">
        <p14:creationId xmlns:p14="http://schemas.microsoft.com/office/powerpoint/2010/main" val="2170454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date, there has been no universally agreed-upon definition of oracy, nor a broad consensus on its role in education. </a:t>
            </a:r>
          </a:p>
          <a:p>
            <a:endParaRPr lang="en-GB" dirty="0"/>
          </a:p>
          <a:p>
            <a:r>
              <a:rPr lang="en-GB" dirty="0"/>
              <a:t>What is your response to these definitions?</a:t>
            </a:r>
          </a:p>
          <a:p>
            <a:r>
              <a:rPr lang="en-GB" dirty="0"/>
              <a:t>What is the difference between the two? Do you prefer one over the other? </a:t>
            </a:r>
          </a:p>
          <a:p>
            <a:endParaRPr lang="en-GB" dirty="0"/>
          </a:p>
        </p:txBody>
      </p:sp>
      <p:sp>
        <p:nvSpPr>
          <p:cNvPr id="4" name="Slide Number Placeholder 3"/>
          <p:cNvSpPr>
            <a:spLocks noGrp="1"/>
          </p:cNvSpPr>
          <p:nvPr>
            <p:ph type="sldNum" sz="quarter" idx="5"/>
          </p:nvPr>
        </p:nvSpPr>
        <p:spPr/>
        <p:txBody>
          <a:bodyPr/>
          <a:lstStyle/>
          <a:p>
            <a:fld id="{EFE02BA4-A933-478D-A1B5-EB0F6EA64A3B}" type="slidenum">
              <a:rPr lang="en-GB" smtClean="0"/>
              <a:t>2</a:t>
            </a:fld>
            <a:endParaRPr lang="en-GB"/>
          </a:p>
        </p:txBody>
      </p:sp>
    </p:spTree>
    <p:extLst>
      <p:ext uri="{BB962C8B-B14F-4D97-AF65-F5344CB8AC3E}">
        <p14:creationId xmlns:p14="http://schemas.microsoft.com/office/powerpoint/2010/main" val="947745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B5523-4A50-A3FE-CB05-4544B352D3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E4AAD-56C2-1AF6-4A37-2DFF73916E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FA024-EE78-1AF8-5052-7A2359AE7E0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81E558B-20FB-1158-EE4B-F5A3C527FF5F}"/>
              </a:ext>
            </a:extLst>
          </p:cNvPr>
          <p:cNvSpPr>
            <a:spLocks noGrp="1"/>
          </p:cNvSpPr>
          <p:nvPr>
            <p:ph type="sldNum" sz="quarter" idx="5"/>
          </p:nvPr>
        </p:nvSpPr>
        <p:spPr/>
        <p:txBody>
          <a:bodyPr/>
          <a:lstStyle/>
          <a:p>
            <a:fld id="{EFE02BA4-A933-478D-A1B5-EB0F6EA64A3B}" type="slidenum">
              <a:rPr lang="en-GB" smtClean="0"/>
              <a:t>4</a:t>
            </a:fld>
            <a:endParaRPr lang="en-GB"/>
          </a:p>
        </p:txBody>
      </p:sp>
    </p:spTree>
    <p:extLst>
      <p:ext uri="{BB962C8B-B14F-4D97-AF65-F5344CB8AC3E}">
        <p14:creationId xmlns:p14="http://schemas.microsoft.com/office/powerpoint/2010/main" val="1696302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B5523-4A50-A3FE-CB05-4544B352D3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E4AAD-56C2-1AF6-4A37-2DFF73916E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FA024-EE78-1AF8-5052-7A2359AE7E0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81E558B-20FB-1158-EE4B-F5A3C527FF5F}"/>
              </a:ext>
            </a:extLst>
          </p:cNvPr>
          <p:cNvSpPr>
            <a:spLocks noGrp="1"/>
          </p:cNvSpPr>
          <p:nvPr>
            <p:ph type="sldNum" sz="quarter" idx="5"/>
          </p:nvPr>
        </p:nvSpPr>
        <p:spPr/>
        <p:txBody>
          <a:bodyPr/>
          <a:lstStyle/>
          <a:p>
            <a:fld id="{EFE02BA4-A933-478D-A1B5-EB0F6EA64A3B}" type="slidenum">
              <a:rPr lang="en-GB" smtClean="0"/>
              <a:t>5</a:t>
            </a:fld>
            <a:endParaRPr lang="en-GB"/>
          </a:p>
        </p:txBody>
      </p:sp>
    </p:spTree>
    <p:extLst>
      <p:ext uri="{BB962C8B-B14F-4D97-AF65-F5344CB8AC3E}">
        <p14:creationId xmlns:p14="http://schemas.microsoft.com/office/powerpoint/2010/main" val="4036520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82CE-242F-71B1-5B49-41BBFF78D2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7833E3-86D6-3251-988C-67CC56E67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254251-BEEE-0A7A-33FB-867FA74D536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55CF21E-22BB-37D9-9410-6C30B2A56CBA}"/>
              </a:ext>
            </a:extLst>
          </p:cNvPr>
          <p:cNvSpPr>
            <a:spLocks noGrp="1"/>
          </p:cNvSpPr>
          <p:nvPr>
            <p:ph type="sldNum" sz="quarter" idx="5"/>
          </p:nvPr>
        </p:nvSpPr>
        <p:spPr/>
        <p:txBody>
          <a:bodyPr/>
          <a:lstStyle/>
          <a:p>
            <a:fld id="{EFE02BA4-A933-478D-A1B5-EB0F6EA64A3B}" type="slidenum">
              <a:rPr lang="en-GB" smtClean="0"/>
              <a:t>6</a:t>
            </a:fld>
            <a:endParaRPr lang="en-GB"/>
          </a:p>
        </p:txBody>
      </p:sp>
    </p:spTree>
    <p:extLst>
      <p:ext uri="{BB962C8B-B14F-4D97-AF65-F5344CB8AC3E}">
        <p14:creationId xmlns:p14="http://schemas.microsoft.com/office/powerpoint/2010/main" val="4218477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03F84-FB41-D3A2-1BB4-0C8924909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1420F1-A2D4-F89A-69EE-2256DA6BE6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9ED093-70F0-06C0-EE06-29B55EFF44F3}"/>
              </a:ext>
            </a:extLst>
          </p:cNvPr>
          <p:cNvSpPr>
            <a:spLocks noGrp="1"/>
          </p:cNvSpPr>
          <p:nvPr>
            <p:ph type="body" idx="1"/>
          </p:nvPr>
        </p:nvSpPr>
        <p:spPr/>
        <p:txBody>
          <a:bodyPr/>
          <a:lstStyle/>
          <a:p>
            <a:pPr algn="l"/>
            <a:r>
              <a:rPr lang="en-GB" sz="1200" b="1" i="0" u="none" strike="noStrike" baseline="0" dirty="0">
                <a:solidFill>
                  <a:srgbClr val="4472C5"/>
                </a:solidFill>
                <a:latin typeface="Calibri-Bold"/>
              </a:rPr>
              <a:t>Oracy education </a:t>
            </a:r>
            <a:r>
              <a:rPr lang="en-GB" sz="1200" b="0" i="0" u="none" strike="noStrike" baseline="0" dirty="0">
                <a:solidFill>
                  <a:srgbClr val="000000"/>
                </a:solidFill>
                <a:latin typeface="Calibri" panose="020F0502020204030204" pitchFamily="34" charset="0"/>
              </a:rPr>
              <a:t>is understood to be the intentional cultivation of this ability. It comprises </a:t>
            </a:r>
            <a:r>
              <a:rPr lang="en-GB" sz="1200" b="1" i="0" u="none" strike="noStrike" baseline="0" dirty="0">
                <a:solidFill>
                  <a:srgbClr val="4472C5"/>
                </a:solidFill>
                <a:latin typeface="Calibri-Bold"/>
              </a:rPr>
              <a:t>three </a:t>
            </a:r>
            <a:r>
              <a:rPr lang="en-GB" sz="1200" b="0" i="0" u="none" strike="noStrike" baseline="0" dirty="0">
                <a:solidFill>
                  <a:srgbClr val="000000"/>
                </a:solidFill>
                <a:latin typeface="Calibri" panose="020F0502020204030204" pitchFamily="34" charset="0"/>
              </a:rPr>
              <a:t>interrelated, overlapping and mutually reinforcing components:</a:t>
            </a:r>
          </a:p>
          <a:p>
            <a:pPr algn="l"/>
            <a:endParaRPr lang="en-GB" sz="1200" b="0" i="0" u="none" strike="noStrike" baseline="0" dirty="0">
              <a:solidFill>
                <a:srgbClr val="000000"/>
              </a:solidFill>
              <a:latin typeface="Calibri" panose="020F0502020204030204" pitchFamily="34" charset="0"/>
            </a:endParaRPr>
          </a:p>
          <a:p>
            <a:pPr marL="285750" indent="-285750" algn="l">
              <a:buFont typeface="Arial" panose="020B0604020202020204" pitchFamily="34" charset="0"/>
              <a:buChar char="•"/>
            </a:pPr>
            <a:r>
              <a:rPr lang="en-GB" sz="1200" b="0" i="0" u="none" strike="noStrike" baseline="0" dirty="0">
                <a:solidFill>
                  <a:srgbClr val="000000"/>
                </a:solidFill>
                <a:latin typeface="Calibri" panose="020F0502020204030204" pitchFamily="34" charset="0"/>
              </a:rPr>
              <a:t>Learning how to talk – developing children’s ability to improve and apply their oracy skills (speaking, listening and communication skills)</a:t>
            </a:r>
          </a:p>
          <a:p>
            <a:pPr marL="285750" indent="-285750" algn="l">
              <a:buFont typeface="Arial" panose="020B0604020202020204" pitchFamily="34" charset="0"/>
              <a:buChar char="•"/>
            </a:pPr>
            <a:r>
              <a:rPr lang="en-GB" sz="1200" b="0" i="0" u="none" strike="noStrike" baseline="0" dirty="0">
                <a:solidFill>
                  <a:srgbClr val="000000"/>
                </a:solidFill>
                <a:latin typeface="Calibri" panose="020F0502020204030204" pitchFamily="34" charset="0"/>
              </a:rPr>
              <a:t>Learning about talk – helping children to understand the nature of language and how it works</a:t>
            </a:r>
          </a:p>
          <a:p>
            <a:pPr marL="171450" indent="-171450" algn="l">
              <a:buFont typeface="Arial" panose="020B0604020202020204" pitchFamily="34" charset="0"/>
              <a:buChar char="•"/>
            </a:pPr>
            <a:r>
              <a:rPr lang="en-GB" sz="1200" b="0" i="0" u="none" strike="noStrike" baseline="0" dirty="0">
                <a:solidFill>
                  <a:srgbClr val="000000"/>
                </a:solidFill>
                <a:latin typeface="Calibri" panose="020F0502020204030204" pitchFamily="34" charset="0"/>
              </a:rPr>
              <a:t>Learning through talk  - the use of talk or dialogue to foster and deepen children’s learning </a:t>
            </a:r>
            <a:endParaRPr lang="en-GB" dirty="0"/>
          </a:p>
          <a:p>
            <a:endParaRPr lang="en-GB" dirty="0"/>
          </a:p>
        </p:txBody>
      </p:sp>
      <p:sp>
        <p:nvSpPr>
          <p:cNvPr id="4" name="Slide Number Placeholder 3">
            <a:extLst>
              <a:ext uri="{FF2B5EF4-FFF2-40B4-BE49-F238E27FC236}">
                <a16:creationId xmlns:a16="http://schemas.microsoft.com/office/drawing/2014/main" id="{5884ED6B-3CA2-06D5-06B3-1533B4546208}"/>
              </a:ext>
            </a:extLst>
          </p:cNvPr>
          <p:cNvSpPr>
            <a:spLocks noGrp="1"/>
          </p:cNvSpPr>
          <p:nvPr>
            <p:ph type="sldNum" sz="quarter" idx="5"/>
          </p:nvPr>
        </p:nvSpPr>
        <p:spPr/>
        <p:txBody>
          <a:bodyPr/>
          <a:lstStyle/>
          <a:p>
            <a:fld id="{EFE02BA4-A933-478D-A1B5-EB0F6EA64A3B}" type="slidenum">
              <a:rPr lang="en-GB" smtClean="0"/>
              <a:t>7</a:t>
            </a:fld>
            <a:endParaRPr lang="en-GB"/>
          </a:p>
        </p:txBody>
      </p:sp>
    </p:spTree>
    <p:extLst>
      <p:ext uri="{BB962C8B-B14F-4D97-AF65-F5344CB8AC3E}">
        <p14:creationId xmlns:p14="http://schemas.microsoft.com/office/powerpoint/2010/main" val="3523374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FF2B2-D43D-55A5-17EA-35DF111CD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7292D8-8C9C-69F7-8869-919C146922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74868E-6987-BD11-5A47-126DF8B776F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A658547-65B5-000E-3BF1-57A3BF9DE01A}"/>
              </a:ext>
            </a:extLst>
          </p:cNvPr>
          <p:cNvSpPr>
            <a:spLocks noGrp="1"/>
          </p:cNvSpPr>
          <p:nvPr>
            <p:ph type="sldNum" sz="quarter" idx="5"/>
          </p:nvPr>
        </p:nvSpPr>
        <p:spPr/>
        <p:txBody>
          <a:bodyPr/>
          <a:lstStyle/>
          <a:p>
            <a:fld id="{EFE02BA4-A933-478D-A1B5-EB0F6EA64A3B}" type="slidenum">
              <a:rPr lang="en-GB" smtClean="0"/>
              <a:t>8</a:t>
            </a:fld>
            <a:endParaRPr lang="en-GB"/>
          </a:p>
        </p:txBody>
      </p:sp>
    </p:spTree>
    <p:extLst>
      <p:ext uri="{BB962C8B-B14F-4D97-AF65-F5344CB8AC3E}">
        <p14:creationId xmlns:p14="http://schemas.microsoft.com/office/powerpoint/2010/main" val="4289601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A0A74-884F-0D01-4B1E-3C0EA7693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EA5608-405E-43C5-9147-7B21ABD90D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A24697-9041-07D3-93C1-3E3D10D8176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9C625F9-CE4B-274D-5042-7E9F40096584}"/>
              </a:ext>
            </a:extLst>
          </p:cNvPr>
          <p:cNvSpPr>
            <a:spLocks noGrp="1"/>
          </p:cNvSpPr>
          <p:nvPr>
            <p:ph type="sldNum" sz="quarter" idx="5"/>
          </p:nvPr>
        </p:nvSpPr>
        <p:spPr/>
        <p:txBody>
          <a:bodyPr/>
          <a:lstStyle/>
          <a:p>
            <a:fld id="{EFE02BA4-A933-478D-A1B5-EB0F6EA64A3B}" type="slidenum">
              <a:rPr lang="en-GB" smtClean="0"/>
              <a:t>9</a:t>
            </a:fld>
            <a:endParaRPr lang="en-GB"/>
          </a:p>
        </p:txBody>
      </p:sp>
    </p:spTree>
    <p:extLst>
      <p:ext uri="{BB962C8B-B14F-4D97-AF65-F5344CB8AC3E}">
        <p14:creationId xmlns:p14="http://schemas.microsoft.com/office/powerpoint/2010/main" val="3587229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94713-C8D6-C3CB-0AB4-7B2E88E375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23A95D-6EC6-56FC-24FB-D731BB18CE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C8DDAE-3D7B-5413-132D-2F793E06CAC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6F9241F-EF8C-1EEC-268C-1223A8516197}"/>
              </a:ext>
            </a:extLst>
          </p:cNvPr>
          <p:cNvSpPr>
            <a:spLocks noGrp="1"/>
          </p:cNvSpPr>
          <p:nvPr>
            <p:ph type="sldNum" sz="quarter" idx="5"/>
          </p:nvPr>
        </p:nvSpPr>
        <p:spPr/>
        <p:txBody>
          <a:bodyPr/>
          <a:lstStyle/>
          <a:p>
            <a:fld id="{EFE02BA4-A933-478D-A1B5-EB0F6EA64A3B}" type="slidenum">
              <a:rPr lang="en-GB" smtClean="0"/>
              <a:t>10</a:t>
            </a:fld>
            <a:endParaRPr lang="en-GB"/>
          </a:p>
        </p:txBody>
      </p:sp>
    </p:spTree>
    <p:extLst>
      <p:ext uri="{BB962C8B-B14F-4D97-AF65-F5344CB8AC3E}">
        <p14:creationId xmlns:p14="http://schemas.microsoft.com/office/powerpoint/2010/main" val="2357398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1C934-6DB1-302F-98A9-E0BFF8113C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EF8D05-BBE7-59F9-BE54-3B0F07F7D8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B9FCBC-7818-2390-596F-29215819D5A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1DBCBE4-16F2-95C3-75E0-B8BBC10D55AF}"/>
              </a:ext>
            </a:extLst>
          </p:cNvPr>
          <p:cNvSpPr>
            <a:spLocks noGrp="1"/>
          </p:cNvSpPr>
          <p:nvPr>
            <p:ph type="sldNum" sz="quarter" idx="5"/>
          </p:nvPr>
        </p:nvSpPr>
        <p:spPr/>
        <p:txBody>
          <a:bodyPr/>
          <a:lstStyle/>
          <a:p>
            <a:fld id="{EFE02BA4-A933-478D-A1B5-EB0F6EA64A3B}" type="slidenum">
              <a:rPr lang="en-GB" smtClean="0"/>
              <a:t>11</a:t>
            </a:fld>
            <a:endParaRPr lang="en-GB"/>
          </a:p>
        </p:txBody>
      </p:sp>
    </p:spTree>
    <p:extLst>
      <p:ext uri="{BB962C8B-B14F-4D97-AF65-F5344CB8AC3E}">
        <p14:creationId xmlns:p14="http://schemas.microsoft.com/office/powerpoint/2010/main" val="2951904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07EF3-C1FA-B106-2700-B716A48D3A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3264B-A3EF-80F0-112E-0DCA4CD9DA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ECFDBA-FB47-9C2F-6A4C-C0580A5955C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061AEF2-A9FE-8A7B-9D18-B880DF4B47BB}"/>
              </a:ext>
            </a:extLst>
          </p:cNvPr>
          <p:cNvSpPr>
            <a:spLocks noGrp="1"/>
          </p:cNvSpPr>
          <p:nvPr>
            <p:ph type="sldNum" sz="quarter" idx="5"/>
          </p:nvPr>
        </p:nvSpPr>
        <p:spPr/>
        <p:txBody>
          <a:bodyPr/>
          <a:lstStyle/>
          <a:p>
            <a:fld id="{EFE02BA4-A933-478D-A1B5-EB0F6EA64A3B}" type="slidenum">
              <a:rPr lang="en-GB" smtClean="0"/>
              <a:t>12</a:t>
            </a:fld>
            <a:endParaRPr lang="en-GB"/>
          </a:p>
        </p:txBody>
      </p:sp>
    </p:spTree>
    <p:extLst>
      <p:ext uri="{BB962C8B-B14F-4D97-AF65-F5344CB8AC3E}">
        <p14:creationId xmlns:p14="http://schemas.microsoft.com/office/powerpoint/2010/main" val="11345363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3676709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036443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2827186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7B6119-5C5D-4D80-8F69-3EBAD8E254C3}"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3080611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7B6119-5C5D-4D80-8F69-3EBAD8E254C3}" type="datetimeFigureOut">
              <a:rPr lang="en-GB" smtClean="0"/>
              <a:t>08/12/2025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09432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B6119-5C5D-4D80-8F69-3EBAD8E254C3}" type="datetimeFigureOut">
              <a:rPr lang="en-GB" smtClean="0"/>
              <a:t>08/12/2025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550171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B6119-5C5D-4D80-8F69-3EBAD8E254C3}" type="datetimeFigureOut">
              <a:rPr lang="en-GB" smtClean="0"/>
              <a:t>08/12/2025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967614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7B6119-5C5D-4D80-8F69-3EBAD8E254C3}"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990241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7B6119-5C5D-4D80-8F69-3EBAD8E254C3}"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309768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7B6119-5C5D-4D80-8F69-3EBAD8E254C3}"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2436128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480098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28264655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597158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77B6119-5C5D-4D80-8F69-3EBAD8E254C3}" type="datetimeFigureOut">
              <a:rPr lang="en-GB" smtClean="0"/>
              <a:t>08/12/2025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3064769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77B6119-5C5D-4D80-8F69-3EBAD8E254C3}" type="datetimeFigureOut">
              <a:rPr lang="en-GB" smtClean="0"/>
              <a:t>08/12/2025</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31354874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2079713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177B6119-5C5D-4D80-8F69-3EBAD8E254C3}"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9DA127-AF2B-42BE-BF2E-478500B3A213}" type="slidenum">
              <a:rPr lang="en-GB" smtClean="0"/>
              <a:t>‹#›</a:t>
            </a:fld>
            <a:endParaRPr lang="en-GB"/>
          </a:p>
        </p:txBody>
      </p:sp>
    </p:spTree>
    <p:extLst>
      <p:ext uri="{BB962C8B-B14F-4D97-AF65-F5344CB8AC3E}">
        <p14:creationId xmlns:p14="http://schemas.microsoft.com/office/powerpoint/2010/main" val="1198362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177B6119-5C5D-4D80-8F69-3EBAD8E254C3}" type="datetimeFigureOut">
              <a:rPr lang="en-GB" smtClean="0"/>
              <a:t>08/12/2025</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29DA127-AF2B-42BE-BF2E-478500B3A213}" type="slidenum">
              <a:rPr lang="en-GB" smtClean="0"/>
              <a:t>‹#›</a:t>
            </a:fld>
            <a:endParaRPr lang="en-GB"/>
          </a:p>
        </p:txBody>
      </p:sp>
    </p:spTree>
    <p:extLst>
      <p:ext uri="{BB962C8B-B14F-4D97-AF65-F5344CB8AC3E}">
        <p14:creationId xmlns:p14="http://schemas.microsoft.com/office/powerpoint/2010/main" val="6088735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7F1A5-AB10-9740-385F-0F21D463BAF8}"/>
              </a:ext>
            </a:extLst>
          </p:cNvPr>
          <p:cNvSpPr>
            <a:spLocks noGrp="1"/>
          </p:cNvSpPr>
          <p:nvPr>
            <p:ph type="ctrTitle"/>
          </p:nvPr>
        </p:nvSpPr>
        <p:spPr>
          <a:xfrm>
            <a:off x="1154955" y="741796"/>
            <a:ext cx="8825658" cy="2677648"/>
          </a:xfrm>
        </p:spPr>
        <p:txBody>
          <a:bodyPr/>
          <a:lstStyle/>
          <a:p>
            <a:r>
              <a:rPr lang="en-GB" dirty="0"/>
              <a:t>Introduction to Oracy</a:t>
            </a:r>
          </a:p>
        </p:txBody>
      </p:sp>
    </p:spTree>
    <p:extLst>
      <p:ext uri="{BB962C8B-B14F-4D97-AF65-F5344CB8AC3E}">
        <p14:creationId xmlns:p14="http://schemas.microsoft.com/office/powerpoint/2010/main" val="1514822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EFE78-F125-628E-8692-C302D26C22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BF63B9-C082-620C-42B1-93DE565CDE1C}"/>
              </a:ext>
            </a:extLst>
          </p:cNvPr>
          <p:cNvSpPr>
            <a:spLocks noGrp="1"/>
          </p:cNvSpPr>
          <p:nvPr>
            <p:ph type="title"/>
          </p:nvPr>
        </p:nvSpPr>
        <p:spPr/>
        <p:txBody>
          <a:bodyPr/>
          <a:lstStyle/>
          <a:p>
            <a:r>
              <a:rPr lang="en-GB" dirty="0"/>
              <a:t>What do we mean by the term oracy?</a:t>
            </a:r>
          </a:p>
        </p:txBody>
      </p:sp>
      <p:sp>
        <p:nvSpPr>
          <p:cNvPr id="3" name="Content Placeholder 2">
            <a:extLst>
              <a:ext uri="{FF2B5EF4-FFF2-40B4-BE49-F238E27FC236}">
                <a16:creationId xmlns:a16="http://schemas.microsoft.com/office/drawing/2014/main" id="{CF618FA0-95D0-99C9-92D5-AC9948C69F49}"/>
              </a:ext>
            </a:extLst>
          </p:cNvPr>
          <p:cNvSpPr>
            <a:spLocks noGrp="1"/>
          </p:cNvSpPr>
          <p:nvPr>
            <p:ph idx="1"/>
          </p:nvPr>
        </p:nvSpPr>
        <p:spPr>
          <a:xfrm>
            <a:off x="471371" y="3012079"/>
            <a:ext cx="8236283" cy="3452888"/>
          </a:xfrm>
        </p:spPr>
        <p:txBody>
          <a:bodyPr>
            <a:noAutofit/>
          </a:bodyPr>
          <a:lstStyle/>
          <a:p>
            <a:pPr marL="0" indent="0">
              <a:buNone/>
            </a:pPr>
            <a:r>
              <a:rPr lang="en-GB" sz="2000" dirty="0"/>
              <a:t>“Articulating ideas, developing understanding and engaging with others through speaking, listening and communication.” </a:t>
            </a:r>
          </a:p>
          <a:p>
            <a:pPr marL="0" indent="0">
              <a:buNone/>
            </a:pPr>
            <a:r>
              <a:rPr lang="en-GB" sz="2000" b="1" dirty="0"/>
              <a:t>Oracy Commission report</a:t>
            </a:r>
          </a:p>
          <a:p>
            <a:pPr marL="0" indent="0">
              <a:buNone/>
            </a:pPr>
            <a:endParaRPr lang="en-GB" sz="2000" dirty="0"/>
          </a:p>
          <a:p>
            <a:pPr marL="0" indent="0">
              <a:buNone/>
            </a:pPr>
            <a:r>
              <a:rPr lang="en-GB" sz="2000" dirty="0"/>
              <a:t>“Oracy is the ability to use the skills of speaking, listening and non-verbal communication for a wide range of purposes.”  </a:t>
            </a:r>
          </a:p>
          <a:p>
            <a:pPr marL="0" indent="0">
              <a:buNone/>
            </a:pPr>
            <a:r>
              <a:rPr lang="en-GB" sz="2000" b="1" dirty="0"/>
              <a:t>Oracy Cambridge’s definition </a:t>
            </a:r>
          </a:p>
          <a:p>
            <a:endParaRPr lang="en-GB" sz="2000" dirty="0"/>
          </a:p>
        </p:txBody>
      </p:sp>
      <p:pic>
        <p:nvPicPr>
          <p:cNvPr id="4" name="Picture 3">
            <a:extLst>
              <a:ext uri="{FF2B5EF4-FFF2-40B4-BE49-F238E27FC236}">
                <a16:creationId xmlns:a16="http://schemas.microsoft.com/office/drawing/2014/main" id="{5F90D6E9-CDEF-EDFC-B618-E3FF594834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84117" y="2376784"/>
            <a:ext cx="3012975" cy="4283622"/>
          </a:xfrm>
          <a:prstGeom prst="rect">
            <a:avLst/>
          </a:prstGeom>
        </p:spPr>
      </p:pic>
    </p:spTree>
    <p:extLst>
      <p:ext uri="{BB962C8B-B14F-4D97-AF65-F5344CB8AC3E}">
        <p14:creationId xmlns:p14="http://schemas.microsoft.com/office/powerpoint/2010/main" val="2044810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64438-C9FF-3A27-30CC-14219FB36A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12DC57-0CA8-8481-598D-B3FB154CA873}"/>
              </a:ext>
            </a:extLst>
          </p:cNvPr>
          <p:cNvSpPr>
            <a:spLocks noGrp="1"/>
          </p:cNvSpPr>
          <p:nvPr>
            <p:ph type="title"/>
          </p:nvPr>
        </p:nvSpPr>
        <p:spPr/>
        <p:txBody>
          <a:bodyPr/>
          <a:lstStyle/>
          <a:p>
            <a:r>
              <a:rPr lang="en-GB" dirty="0"/>
              <a:t>What do we mean by the term oracy?</a:t>
            </a:r>
          </a:p>
        </p:txBody>
      </p:sp>
      <p:sp>
        <p:nvSpPr>
          <p:cNvPr id="3" name="Content Placeholder 2">
            <a:extLst>
              <a:ext uri="{FF2B5EF4-FFF2-40B4-BE49-F238E27FC236}">
                <a16:creationId xmlns:a16="http://schemas.microsoft.com/office/drawing/2014/main" id="{38D368D6-053B-5AFC-4751-CEB48510E71B}"/>
              </a:ext>
            </a:extLst>
          </p:cNvPr>
          <p:cNvSpPr>
            <a:spLocks noGrp="1"/>
          </p:cNvSpPr>
          <p:nvPr>
            <p:ph idx="1"/>
          </p:nvPr>
        </p:nvSpPr>
        <p:spPr>
          <a:xfrm>
            <a:off x="779379" y="2819575"/>
            <a:ext cx="8236283" cy="3613310"/>
          </a:xfrm>
        </p:spPr>
        <p:txBody>
          <a:bodyPr>
            <a:noAutofit/>
          </a:bodyPr>
          <a:lstStyle/>
          <a:p>
            <a:r>
              <a:rPr lang="en-GB" sz="2400" dirty="0">
                <a:solidFill>
                  <a:srgbClr val="000000"/>
                </a:solidFill>
              </a:rPr>
              <a:t>The term ‘oracy’ was coined in the 1960s by Andrew Wilkinson. </a:t>
            </a:r>
          </a:p>
          <a:p>
            <a:r>
              <a:rPr lang="en-GB" sz="2400" dirty="0">
                <a:solidFill>
                  <a:srgbClr val="000000"/>
                </a:solidFill>
              </a:rPr>
              <a:t>His notion was that oracy – the ability to express oneself fluently in speech – should be given equal status to numeracy and literacy in school curriculums </a:t>
            </a:r>
          </a:p>
          <a:p>
            <a:r>
              <a:rPr lang="en-GB" sz="2400" dirty="0">
                <a:solidFill>
                  <a:srgbClr val="000000"/>
                </a:solidFill>
              </a:rPr>
              <a:t>Do you think this is the case in schools currently? Why? Why not?</a:t>
            </a:r>
            <a:endParaRPr lang="en-GB" sz="2400" dirty="0"/>
          </a:p>
        </p:txBody>
      </p:sp>
      <p:pic>
        <p:nvPicPr>
          <p:cNvPr id="5" name="Picture 4">
            <a:extLst>
              <a:ext uri="{FF2B5EF4-FFF2-40B4-BE49-F238E27FC236}">
                <a16:creationId xmlns:a16="http://schemas.microsoft.com/office/drawing/2014/main" id="{82D5504F-A80A-A760-F1B6-D45222A3325D}"/>
              </a:ext>
            </a:extLst>
          </p:cNvPr>
          <p:cNvPicPr>
            <a:picLocks noChangeAspect="1"/>
          </p:cNvPicPr>
          <p:nvPr/>
        </p:nvPicPr>
        <p:blipFill>
          <a:blip r:embed="rId2"/>
          <a:stretch>
            <a:fillRect/>
          </a:stretch>
        </p:blipFill>
        <p:spPr>
          <a:xfrm>
            <a:off x="8858444" y="3387729"/>
            <a:ext cx="3333556" cy="2218330"/>
          </a:xfrm>
          <a:prstGeom prst="rect">
            <a:avLst/>
          </a:prstGeom>
        </p:spPr>
      </p:pic>
    </p:spTree>
    <p:extLst>
      <p:ext uri="{BB962C8B-B14F-4D97-AF65-F5344CB8AC3E}">
        <p14:creationId xmlns:p14="http://schemas.microsoft.com/office/powerpoint/2010/main" val="9976549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9B544-2D31-ABC1-FB3C-EBD88E32ED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17B15D-1F09-BE1A-E964-06256368926E}"/>
              </a:ext>
            </a:extLst>
          </p:cNvPr>
          <p:cNvSpPr>
            <a:spLocks noGrp="1"/>
          </p:cNvSpPr>
          <p:nvPr>
            <p:ph type="title"/>
          </p:nvPr>
        </p:nvSpPr>
        <p:spPr/>
        <p:txBody>
          <a:bodyPr/>
          <a:lstStyle/>
          <a:p>
            <a:r>
              <a:rPr lang="en-GB" dirty="0"/>
              <a:t>Why does oracy matter?</a:t>
            </a:r>
          </a:p>
        </p:txBody>
      </p:sp>
      <p:pic>
        <p:nvPicPr>
          <p:cNvPr id="8" name="Picture 7">
            <a:extLst>
              <a:ext uri="{FF2B5EF4-FFF2-40B4-BE49-F238E27FC236}">
                <a16:creationId xmlns:a16="http://schemas.microsoft.com/office/drawing/2014/main" id="{B385EC58-0C7B-B02E-60C2-A16B072A3C7F}"/>
              </a:ext>
            </a:extLst>
          </p:cNvPr>
          <p:cNvPicPr>
            <a:picLocks noChangeAspect="1"/>
          </p:cNvPicPr>
          <p:nvPr/>
        </p:nvPicPr>
        <p:blipFill>
          <a:blip r:embed="rId3"/>
          <a:stretch>
            <a:fillRect/>
          </a:stretch>
        </p:blipFill>
        <p:spPr>
          <a:xfrm>
            <a:off x="978529" y="2636204"/>
            <a:ext cx="10234941" cy="3828765"/>
          </a:xfrm>
          <a:prstGeom prst="rect">
            <a:avLst/>
          </a:prstGeom>
        </p:spPr>
      </p:pic>
    </p:spTree>
    <p:extLst>
      <p:ext uri="{BB962C8B-B14F-4D97-AF65-F5344CB8AC3E}">
        <p14:creationId xmlns:p14="http://schemas.microsoft.com/office/powerpoint/2010/main" val="2456176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9B544-2D31-ABC1-FB3C-EBD88E32EDFA}"/>
            </a:ext>
          </a:extLst>
        </p:cNvPr>
        <p:cNvGrpSpPr/>
        <p:nvPr/>
      </p:nvGrpSpPr>
      <p:grpSpPr>
        <a:xfrm>
          <a:off x="0" y="0"/>
          <a:ext cx="0" cy="0"/>
          <a:chOff x="0" y="0"/>
          <a:chExt cx="0" cy="0"/>
        </a:xfrm>
      </p:grpSpPr>
      <p:pic>
        <p:nvPicPr>
          <p:cNvPr id="4" name="Content Placeholder 5">
            <a:extLst>
              <a:ext uri="{FF2B5EF4-FFF2-40B4-BE49-F238E27FC236}">
                <a16:creationId xmlns:a16="http://schemas.microsoft.com/office/drawing/2014/main" id="{D4716C62-C856-4E8B-BDF7-6B951F1ABE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7590" y="-25615"/>
            <a:ext cx="5052777" cy="6909229"/>
          </a:xfrm>
          <a:prstGeom prst="rect">
            <a:avLst/>
          </a:prstGeom>
        </p:spPr>
      </p:pic>
    </p:spTree>
    <p:extLst>
      <p:ext uri="{BB962C8B-B14F-4D97-AF65-F5344CB8AC3E}">
        <p14:creationId xmlns:p14="http://schemas.microsoft.com/office/powerpoint/2010/main" val="42166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F43AC-7677-E6B4-EEE7-CD4376307B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B1D53D-3CAD-25C0-0D50-69751725038C}"/>
              </a:ext>
            </a:extLst>
          </p:cNvPr>
          <p:cNvSpPr>
            <a:spLocks noGrp="1"/>
          </p:cNvSpPr>
          <p:nvPr>
            <p:ph type="title"/>
          </p:nvPr>
        </p:nvSpPr>
        <p:spPr/>
        <p:txBody>
          <a:bodyPr/>
          <a:lstStyle/>
          <a:p>
            <a:r>
              <a:rPr lang="en-GB" dirty="0"/>
              <a:t>Why does oracy matter?</a:t>
            </a:r>
          </a:p>
        </p:txBody>
      </p:sp>
      <p:pic>
        <p:nvPicPr>
          <p:cNvPr id="4" name="Content Placeholder 5">
            <a:extLst>
              <a:ext uri="{FF2B5EF4-FFF2-40B4-BE49-F238E27FC236}">
                <a16:creationId xmlns:a16="http://schemas.microsoft.com/office/drawing/2014/main" id="{C97BABB5-556A-CEDF-80AA-7C6D59F410B1}"/>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930955" y="2328841"/>
            <a:ext cx="8330089" cy="4529159"/>
          </a:xfrm>
        </p:spPr>
      </p:pic>
    </p:spTree>
    <p:extLst>
      <p:ext uri="{BB962C8B-B14F-4D97-AF65-F5344CB8AC3E}">
        <p14:creationId xmlns:p14="http://schemas.microsoft.com/office/powerpoint/2010/main" val="4000009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2C4EB-2B69-C46F-DE2F-A75248E1C7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91FF3B-B53C-BE5A-A52F-E8ED841AC70F}"/>
              </a:ext>
            </a:extLst>
          </p:cNvPr>
          <p:cNvSpPr>
            <a:spLocks noGrp="1"/>
          </p:cNvSpPr>
          <p:nvPr>
            <p:ph type="title"/>
          </p:nvPr>
        </p:nvSpPr>
        <p:spPr>
          <a:xfrm>
            <a:off x="624227" y="-415312"/>
            <a:ext cx="3930393" cy="3357700"/>
          </a:xfrm>
        </p:spPr>
        <p:txBody>
          <a:bodyPr/>
          <a:lstStyle/>
          <a:p>
            <a:r>
              <a:rPr lang="en-GB" sz="3000" dirty="0"/>
              <a:t>What does oracy education look like?</a:t>
            </a:r>
          </a:p>
        </p:txBody>
      </p:sp>
      <p:pic>
        <p:nvPicPr>
          <p:cNvPr id="6" name="Content Placeholder 4">
            <a:extLst>
              <a:ext uri="{FF2B5EF4-FFF2-40B4-BE49-F238E27FC236}">
                <a16:creationId xmlns:a16="http://schemas.microsoft.com/office/drawing/2014/main" id="{C696D4F8-7B03-9329-96C1-15D22D04E63C}"/>
              </a:ext>
            </a:extLst>
          </p:cNvPr>
          <p:cNvPicPr>
            <a:picLocks noGrp="1" noChangeAspect="1"/>
          </p:cNvPicPr>
          <p:nvPr>
            <p:ph idx="1"/>
          </p:nvPr>
        </p:nvPicPr>
        <p:blipFill>
          <a:blip r:embed="rId3"/>
          <a:stretch>
            <a:fillRect/>
          </a:stretch>
        </p:blipFill>
        <p:spPr>
          <a:xfrm>
            <a:off x="4648244" y="190119"/>
            <a:ext cx="7280440" cy="6477761"/>
          </a:xfrm>
        </p:spPr>
      </p:pic>
    </p:spTree>
    <p:extLst>
      <p:ext uri="{BB962C8B-B14F-4D97-AF65-F5344CB8AC3E}">
        <p14:creationId xmlns:p14="http://schemas.microsoft.com/office/powerpoint/2010/main" val="3315333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1FAE4-A9FD-08AE-674D-B511A14BB7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F27B4D-8B55-4387-E450-7393E9E53684}"/>
              </a:ext>
            </a:extLst>
          </p:cNvPr>
          <p:cNvSpPr>
            <a:spLocks noGrp="1"/>
          </p:cNvSpPr>
          <p:nvPr>
            <p:ph type="title"/>
          </p:nvPr>
        </p:nvSpPr>
        <p:spPr/>
        <p:txBody>
          <a:bodyPr/>
          <a:lstStyle/>
          <a:p>
            <a:r>
              <a:rPr lang="en-GB" sz="3000" dirty="0"/>
              <a:t>Our next steps – developing a positive ethos for oracy</a:t>
            </a:r>
          </a:p>
        </p:txBody>
      </p:sp>
      <p:sp>
        <p:nvSpPr>
          <p:cNvPr id="7" name="TextBox 6">
            <a:extLst>
              <a:ext uri="{FF2B5EF4-FFF2-40B4-BE49-F238E27FC236}">
                <a16:creationId xmlns:a16="http://schemas.microsoft.com/office/drawing/2014/main" id="{2B6339C8-935D-045E-43C9-B82642670D5E}"/>
              </a:ext>
            </a:extLst>
          </p:cNvPr>
          <p:cNvSpPr txBox="1"/>
          <p:nvPr/>
        </p:nvSpPr>
        <p:spPr>
          <a:xfrm>
            <a:off x="786967" y="3006684"/>
            <a:ext cx="10998075" cy="2462213"/>
          </a:xfrm>
          <a:prstGeom prst="rect">
            <a:avLst/>
          </a:prstGeom>
          <a:noFill/>
        </p:spPr>
        <p:txBody>
          <a:bodyPr wrap="square">
            <a:spAutoFit/>
          </a:bodyPr>
          <a:lstStyle/>
          <a:p>
            <a:pPr marL="0" indent="0">
              <a:buNone/>
            </a:pPr>
            <a:r>
              <a:rPr lang="en-GB" sz="2200" dirty="0">
                <a:cs typeface="Arial" panose="020B0604020202020204" pitchFamily="34" charset="0"/>
              </a:rPr>
              <a:t>“Teach explicitly during classroom sessions how to be a good speaker and listener, how to talk in a group situation or with a partner, what type of talk is needed for different situations, who to talk with, what role they may have in group interactions, how to extend the conversation without asking too many questions.”</a:t>
            </a:r>
          </a:p>
          <a:p>
            <a:pPr marL="0" indent="0">
              <a:buNone/>
            </a:pPr>
            <a:r>
              <a:rPr lang="en-GB" sz="2200" dirty="0">
                <a:cs typeface="Arial" panose="020B0604020202020204" pitchFamily="34" charset="0"/>
              </a:rPr>
              <a:t>Mercer and Dawes</a:t>
            </a:r>
          </a:p>
          <a:p>
            <a:endParaRPr lang="en-GB" sz="2200" dirty="0"/>
          </a:p>
        </p:txBody>
      </p:sp>
    </p:spTree>
    <p:extLst>
      <p:ext uri="{BB962C8B-B14F-4D97-AF65-F5344CB8AC3E}">
        <p14:creationId xmlns:p14="http://schemas.microsoft.com/office/powerpoint/2010/main" val="3421577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B1E47-7FCE-7EB2-DFA0-F994DD96AB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94150B-D3B9-923B-7ECB-18BAD031A302}"/>
              </a:ext>
            </a:extLst>
          </p:cNvPr>
          <p:cNvSpPr>
            <a:spLocks noGrp="1"/>
          </p:cNvSpPr>
          <p:nvPr>
            <p:ph type="title"/>
          </p:nvPr>
        </p:nvSpPr>
        <p:spPr/>
        <p:txBody>
          <a:bodyPr/>
          <a:lstStyle/>
          <a:p>
            <a:r>
              <a:rPr lang="en-GB" dirty="0"/>
              <a:t>Our next steps</a:t>
            </a:r>
          </a:p>
        </p:txBody>
      </p:sp>
      <p:sp>
        <p:nvSpPr>
          <p:cNvPr id="3" name="Content Placeholder 2">
            <a:extLst>
              <a:ext uri="{FF2B5EF4-FFF2-40B4-BE49-F238E27FC236}">
                <a16:creationId xmlns:a16="http://schemas.microsoft.com/office/drawing/2014/main" id="{67BBCFFB-83DC-79F2-1828-C938AD0702E6}"/>
              </a:ext>
            </a:extLst>
          </p:cNvPr>
          <p:cNvSpPr>
            <a:spLocks noGrp="1"/>
          </p:cNvSpPr>
          <p:nvPr>
            <p:ph idx="1"/>
          </p:nvPr>
        </p:nvSpPr>
        <p:spPr>
          <a:xfrm>
            <a:off x="538748" y="2903161"/>
            <a:ext cx="6038515" cy="1629193"/>
          </a:xfrm>
        </p:spPr>
        <p:txBody>
          <a:bodyPr>
            <a:normAutofit/>
          </a:bodyPr>
          <a:lstStyle/>
          <a:p>
            <a:r>
              <a:rPr lang="en-GB" sz="3000" dirty="0">
                <a:cs typeface="Arial" panose="020B0604020202020204" pitchFamily="34" charset="0"/>
              </a:rPr>
              <a:t>Agree a set of talk conventions with the class</a:t>
            </a:r>
          </a:p>
        </p:txBody>
      </p:sp>
      <p:pic>
        <p:nvPicPr>
          <p:cNvPr id="5" name="Picture 4">
            <a:extLst>
              <a:ext uri="{FF2B5EF4-FFF2-40B4-BE49-F238E27FC236}">
                <a16:creationId xmlns:a16="http://schemas.microsoft.com/office/drawing/2014/main" id="{4CD12C8E-F37C-F501-6E82-40A90E0F245D}"/>
              </a:ext>
            </a:extLst>
          </p:cNvPr>
          <p:cNvPicPr>
            <a:picLocks noChangeAspect="1"/>
          </p:cNvPicPr>
          <p:nvPr/>
        </p:nvPicPr>
        <p:blipFill>
          <a:blip r:embed="rId3"/>
          <a:stretch>
            <a:fillRect/>
          </a:stretch>
        </p:blipFill>
        <p:spPr>
          <a:xfrm>
            <a:off x="6381155" y="348495"/>
            <a:ext cx="5400434" cy="6509505"/>
          </a:xfrm>
          <a:prstGeom prst="rect">
            <a:avLst/>
          </a:prstGeom>
        </p:spPr>
      </p:pic>
    </p:spTree>
    <p:extLst>
      <p:ext uri="{BB962C8B-B14F-4D97-AF65-F5344CB8AC3E}">
        <p14:creationId xmlns:p14="http://schemas.microsoft.com/office/powerpoint/2010/main" val="3708456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FE6FC-E049-DCC4-542D-748A3EDA8E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FC5AB4-557D-1252-6494-ABCD2731D6E4}"/>
              </a:ext>
            </a:extLst>
          </p:cNvPr>
          <p:cNvSpPr>
            <a:spLocks noGrp="1"/>
          </p:cNvSpPr>
          <p:nvPr>
            <p:ph type="title"/>
          </p:nvPr>
        </p:nvSpPr>
        <p:spPr/>
        <p:txBody>
          <a:bodyPr/>
          <a:lstStyle/>
          <a:p>
            <a:r>
              <a:rPr lang="en-GB" dirty="0"/>
              <a:t>Our next steps</a:t>
            </a:r>
          </a:p>
        </p:txBody>
      </p:sp>
      <p:sp>
        <p:nvSpPr>
          <p:cNvPr id="3" name="Content Placeholder 2">
            <a:extLst>
              <a:ext uri="{FF2B5EF4-FFF2-40B4-BE49-F238E27FC236}">
                <a16:creationId xmlns:a16="http://schemas.microsoft.com/office/drawing/2014/main" id="{E6A67D1B-D7B6-33D3-CBB7-A25D07C2A081}"/>
              </a:ext>
            </a:extLst>
          </p:cNvPr>
          <p:cNvSpPr>
            <a:spLocks noGrp="1"/>
          </p:cNvSpPr>
          <p:nvPr>
            <p:ph idx="1"/>
          </p:nvPr>
        </p:nvSpPr>
        <p:spPr>
          <a:xfrm>
            <a:off x="522706" y="2775513"/>
            <a:ext cx="4546599" cy="3513681"/>
          </a:xfrm>
        </p:spPr>
        <p:txBody>
          <a:bodyPr>
            <a:normAutofit fontScale="92500" lnSpcReduction="10000"/>
          </a:bodyPr>
          <a:lstStyle/>
          <a:p>
            <a:r>
              <a:rPr lang="en-GB" sz="2800" dirty="0">
                <a:cs typeface="Arial" panose="020B0604020202020204" pitchFamily="34" charset="0"/>
              </a:rPr>
              <a:t>Introduce key ‘talk vocabulary’</a:t>
            </a:r>
          </a:p>
          <a:p>
            <a:r>
              <a:rPr lang="en-GB" sz="2800" dirty="0">
                <a:cs typeface="Arial" panose="020B0604020202020204" pitchFamily="34" charset="0"/>
              </a:rPr>
              <a:t>Model successful talk</a:t>
            </a:r>
          </a:p>
          <a:p>
            <a:r>
              <a:rPr lang="en-GB" sz="2800" dirty="0">
                <a:cs typeface="Arial" panose="020B0604020202020204" pitchFamily="34" charset="0"/>
              </a:rPr>
              <a:t>Give children opportunities to engage in talk activities and then ask them to reflect on the quality of talk</a:t>
            </a:r>
          </a:p>
        </p:txBody>
      </p:sp>
      <p:pic>
        <p:nvPicPr>
          <p:cNvPr id="4" name="Picture 3">
            <a:extLst>
              <a:ext uri="{FF2B5EF4-FFF2-40B4-BE49-F238E27FC236}">
                <a16:creationId xmlns:a16="http://schemas.microsoft.com/office/drawing/2014/main" id="{C29D4D5D-D4A7-2EC4-B966-D56326C271B3}"/>
              </a:ext>
            </a:extLst>
          </p:cNvPr>
          <p:cNvPicPr>
            <a:picLocks noChangeAspect="1"/>
          </p:cNvPicPr>
          <p:nvPr/>
        </p:nvPicPr>
        <p:blipFill>
          <a:blip r:embed="rId3"/>
          <a:stretch>
            <a:fillRect/>
          </a:stretch>
        </p:blipFill>
        <p:spPr>
          <a:xfrm>
            <a:off x="5201064" y="2473166"/>
            <a:ext cx="6830515" cy="4118376"/>
          </a:xfrm>
          <a:prstGeom prst="rect">
            <a:avLst/>
          </a:prstGeom>
        </p:spPr>
      </p:pic>
    </p:spTree>
    <p:extLst>
      <p:ext uri="{BB962C8B-B14F-4D97-AF65-F5344CB8AC3E}">
        <p14:creationId xmlns:p14="http://schemas.microsoft.com/office/powerpoint/2010/main" val="1513178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F12DB-92E3-CDA2-0090-330227CA8BA0}"/>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885ABDB2-663D-571E-660E-EF55D758C49E}"/>
              </a:ext>
            </a:extLst>
          </p:cNvPr>
          <p:cNvPicPr>
            <a:picLocks noChangeAspect="1"/>
          </p:cNvPicPr>
          <p:nvPr/>
        </p:nvPicPr>
        <p:blipFill>
          <a:blip r:embed="rId3"/>
          <a:stretch>
            <a:fillRect/>
          </a:stretch>
        </p:blipFill>
        <p:spPr>
          <a:xfrm>
            <a:off x="918614" y="0"/>
            <a:ext cx="4970978" cy="6858000"/>
          </a:xfrm>
          <a:prstGeom prst="rect">
            <a:avLst/>
          </a:prstGeom>
        </p:spPr>
      </p:pic>
      <p:pic>
        <p:nvPicPr>
          <p:cNvPr id="12" name="Picture 11">
            <a:extLst>
              <a:ext uri="{FF2B5EF4-FFF2-40B4-BE49-F238E27FC236}">
                <a16:creationId xmlns:a16="http://schemas.microsoft.com/office/drawing/2014/main" id="{867B23BB-CCE8-AD8F-CC1B-BA9600D648C9}"/>
              </a:ext>
            </a:extLst>
          </p:cNvPr>
          <p:cNvPicPr>
            <a:picLocks noChangeAspect="1"/>
          </p:cNvPicPr>
          <p:nvPr/>
        </p:nvPicPr>
        <p:blipFill>
          <a:blip r:embed="rId4"/>
          <a:stretch>
            <a:fillRect/>
          </a:stretch>
        </p:blipFill>
        <p:spPr>
          <a:xfrm>
            <a:off x="6302409" y="0"/>
            <a:ext cx="4970978" cy="6821787"/>
          </a:xfrm>
          <a:prstGeom prst="rect">
            <a:avLst/>
          </a:prstGeom>
        </p:spPr>
      </p:pic>
    </p:spTree>
    <p:extLst>
      <p:ext uri="{BB962C8B-B14F-4D97-AF65-F5344CB8AC3E}">
        <p14:creationId xmlns:p14="http://schemas.microsoft.com/office/powerpoint/2010/main" val="382222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5FAFD-ADFD-AE84-2505-98CA4BED20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10EC32-9FCD-A58C-FFA9-F9CF58D1A6A4}"/>
              </a:ext>
            </a:extLst>
          </p:cNvPr>
          <p:cNvSpPr>
            <a:spLocks noGrp="1"/>
          </p:cNvSpPr>
          <p:nvPr>
            <p:ph type="title"/>
          </p:nvPr>
        </p:nvSpPr>
        <p:spPr/>
        <p:txBody>
          <a:bodyPr/>
          <a:lstStyle/>
          <a:p>
            <a:r>
              <a:rPr lang="en-GB" dirty="0"/>
              <a:t>Our next steps</a:t>
            </a:r>
          </a:p>
        </p:txBody>
      </p:sp>
      <p:sp>
        <p:nvSpPr>
          <p:cNvPr id="3" name="Content Placeholder 2">
            <a:extLst>
              <a:ext uri="{FF2B5EF4-FFF2-40B4-BE49-F238E27FC236}">
                <a16:creationId xmlns:a16="http://schemas.microsoft.com/office/drawing/2014/main" id="{5195F70F-2433-834A-5399-B8D65EBC562C}"/>
              </a:ext>
            </a:extLst>
          </p:cNvPr>
          <p:cNvSpPr>
            <a:spLocks noGrp="1"/>
          </p:cNvSpPr>
          <p:nvPr>
            <p:ph idx="1"/>
          </p:nvPr>
        </p:nvSpPr>
        <p:spPr>
          <a:xfrm>
            <a:off x="296487" y="2418462"/>
            <a:ext cx="5799513" cy="2021076"/>
          </a:xfrm>
        </p:spPr>
        <p:txBody>
          <a:bodyPr>
            <a:normAutofit fontScale="92500" lnSpcReduction="10000"/>
          </a:bodyPr>
          <a:lstStyle/>
          <a:p>
            <a:r>
              <a:rPr lang="en-GB" sz="2800" dirty="0">
                <a:cs typeface="Arial" panose="020B0604020202020204" pitchFamily="34" charset="0"/>
              </a:rPr>
              <a:t>Little Wandle Foundations for Language project in nursery</a:t>
            </a:r>
          </a:p>
          <a:p>
            <a:r>
              <a:rPr lang="en-GB" sz="2800" dirty="0">
                <a:cs typeface="Arial" panose="020B0604020202020204" pitchFamily="34" charset="0"/>
              </a:rPr>
              <a:t>Oracy Cambridge oracy project with Croydon – talk audit 18</a:t>
            </a:r>
            <a:r>
              <a:rPr lang="en-GB" sz="2800" baseline="30000" dirty="0">
                <a:cs typeface="Arial" panose="020B0604020202020204" pitchFamily="34" charset="0"/>
              </a:rPr>
              <a:t>th</a:t>
            </a:r>
            <a:r>
              <a:rPr lang="en-GB" sz="2800" dirty="0">
                <a:cs typeface="Arial" panose="020B0604020202020204" pitchFamily="34" charset="0"/>
              </a:rPr>
              <a:t> November</a:t>
            </a:r>
          </a:p>
        </p:txBody>
      </p:sp>
      <p:pic>
        <p:nvPicPr>
          <p:cNvPr id="6" name="Picture 5">
            <a:extLst>
              <a:ext uri="{FF2B5EF4-FFF2-40B4-BE49-F238E27FC236}">
                <a16:creationId xmlns:a16="http://schemas.microsoft.com/office/drawing/2014/main" id="{3B128F41-89A9-D2F3-FE2B-C2BC9A3E2926}"/>
              </a:ext>
            </a:extLst>
          </p:cNvPr>
          <p:cNvPicPr>
            <a:picLocks noChangeAspect="1"/>
          </p:cNvPicPr>
          <p:nvPr/>
        </p:nvPicPr>
        <p:blipFill>
          <a:blip r:embed="rId3"/>
          <a:stretch>
            <a:fillRect/>
          </a:stretch>
        </p:blipFill>
        <p:spPr>
          <a:xfrm>
            <a:off x="5960076" y="2475109"/>
            <a:ext cx="5814830" cy="4099947"/>
          </a:xfrm>
          <a:prstGeom prst="rect">
            <a:avLst/>
          </a:prstGeom>
        </p:spPr>
      </p:pic>
      <p:pic>
        <p:nvPicPr>
          <p:cNvPr id="8" name="Picture 7">
            <a:extLst>
              <a:ext uri="{FF2B5EF4-FFF2-40B4-BE49-F238E27FC236}">
                <a16:creationId xmlns:a16="http://schemas.microsoft.com/office/drawing/2014/main" id="{21C7925A-5B47-29A8-8A2C-83A89D2E9E2B}"/>
              </a:ext>
            </a:extLst>
          </p:cNvPr>
          <p:cNvPicPr>
            <a:picLocks noChangeAspect="1"/>
          </p:cNvPicPr>
          <p:nvPr/>
        </p:nvPicPr>
        <p:blipFill>
          <a:blip r:embed="rId4"/>
          <a:stretch>
            <a:fillRect/>
          </a:stretch>
        </p:blipFill>
        <p:spPr>
          <a:xfrm>
            <a:off x="1586731" y="4840678"/>
            <a:ext cx="3058602" cy="1734379"/>
          </a:xfrm>
          <a:prstGeom prst="rect">
            <a:avLst/>
          </a:prstGeom>
        </p:spPr>
      </p:pic>
    </p:spTree>
    <p:extLst>
      <p:ext uri="{BB962C8B-B14F-4D97-AF65-F5344CB8AC3E}">
        <p14:creationId xmlns:p14="http://schemas.microsoft.com/office/powerpoint/2010/main" val="6676359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196</TotalTime>
  <Words>417</Words>
  <Application>Microsoft Office PowerPoint</Application>
  <PresentationFormat>Widescreen</PresentationFormat>
  <Paragraphs>45</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Calibri-Bold</vt:lpstr>
      <vt:lpstr>Century Gothic</vt:lpstr>
      <vt:lpstr>Wingdings 3</vt:lpstr>
      <vt:lpstr>Ion Boardroom</vt:lpstr>
      <vt:lpstr>Introduction to Oracy</vt:lpstr>
      <vt:lpstr>What do we mean by the term oracy?</vt:lpstr>
      <vt:lpstr>What do we mean by the term oracy?</vt:lpstr>
      <vt:lpstr>Why does oracy matter?</vt:lpstr>
      <vt:lpstr>PowerPoint Presentation</vt:lpstr>
      <vt:lpstr>Why does oracy matter?</vt:lpstr>
      <vt:lpstr>What does oracy education look like?</vt:lpstr>
      <vt:lpstr>Our next steps – developing a positive ethos for oracy</vt:lpstr>
      <vt:lpstr>Our next steps</vt:lpstr>
      <vt:lpstr>Our next steps</vt:lpstr>
      <vt:lpstr>PowerPoint Presentation</vt:lpstr>
      <vt:lpstr>Our 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Oracy</dc:title>
  <dc:creator>rebecca malkin</dc:creator>
  <cp:lastModifiedBy>Helen Carvall</cp:lastModifiedBy>
  <cp:revision>15</cp:revision>
  <dcterms:created xsi:type="dcterms:W3CDTF">2025-10-30T10:39:32Z</dcterms:created>
  <dcterms:modified xsi:type="dcterms:W3CDTF">2025-12-08T10:55:56Z</dcterms:modified>
</cp:coreProperties>
</file>